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5"/>
          </a:solidFill>
        </a:fill>
      </a:tcStyle>
    </a:wholeTbl>
    <a:band2H>
      <a:tcTxStyle b="def" i="def"/>
      <a:tcStyle>
        <a:tcBdr/>
        <a:fill>
          <a:solidFill>
            <a:srgbClr val="E7E7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8E8"/>
          </a:solidFill>
        </a:fill>
      </a:tcStyle>
    </a:wholeTbl>
    <a:band2H>
      <a:tcTxStyle b="def" i="def"/>
      <a:tcStyle>
        <a:tcBdr/>
        <a:fill>
          <a:solidFill>
            <a:srgbClr val="E7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ov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dy Level One…"/>
          <p:cNvSpPr txBox="1"/>
          <p:nvPr>
            <p:ph type="body" sz="quarter" idx="1" hasCustomPrompt="1"/>
          </p:nvPr>
        </p:nvSpPr>
        <p:spPr>
          <a:xfrm>
            <a:off x="0" y="2047063"/>
            <a:ext cx="9144000" cy="58641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b="1" sz="2800"/>
            </a:lvl1pPr>
            <a:lvl2pPr marL="0" indent="457200" algn="ctr">
              <a:buClrTx/>
              <a:buSzTx/>
              <a:buNone/>
              <a:defRPr b="1" sz="2800"/>
            </a:lvl2pPr>
            <a:lvl3pPr marL="0" indent="914400" algn="ctr">
              <a:buClrTx/>
              <a:buSzTx/>
              <a:buNone/>
              <a:defRPr b="1" sz="2800"/>
            </a:lvl3pPr>
            <a:lvl4pPr marL="0" indent="1371600" algn="ctr">
              <a:buClrTx/>
              <a:buSzTx/>
              <a:buNone/>
              <a:defRPr b="1" sz="2800"/>
            </a:lvl4pPr>
            <a:lvl5pPr marL="0" indent="1828800" algn="ctr">
              <a:buClrTx/>
              <a:buSzTx/>
              <a:buNone/>
              <a:defRPr b="1" sz="2800"/>
            </a:lvl5pPr>
          </a:lstStyle>
          <a:p>
            <a:pPr/>
            <a:r>
              <a:t>CLICK TO EDIT MASTER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Text Placeholder 10"/>
          <p:cNvSpPr/>
          <p:nvPr>
            <p:ph type="body" sz="quarter" idx="21" hasCustomPrompt="1"/>
          </p:nvPr>
        </p:nvSpPr>
        <p:spPr>
          <a:xfrm>
            <a:off x="0" y="2633472"/>
            <a:ext cx="9144000" cy="66516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4597CB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454023" y="4800600"/>
            <a:ext cx="8232776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idx="21"/>
          </p:nvPr>
        </p:nvSpPr>
        <p:spPr>
          <a:xfrm>
            <a:off x="454023" y="1012825"/>
            <a:ext cx="8232776" cy="3787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457200" y="5440970"/>
            <a:ext cx="8229600" cy="47982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Rectangle 5"/>
          <p:cNvSpPr/>
          <p:nvPr/>
        </p:nvSpPr>
        <p:spPr>
          <a:xfrm>
            <a:off x="0" y="-1"/>
            <a:ext cx="9144000" cy="3426692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n w="9525" cap="flat">
                  <a:solidFill>
                    <a:srgbClr val="131B4D"/>
                  </a:solidFill>
                  <a:prstDash val="solid"/>
                  <a:round/>
                </a:ln>
                <a:solidFill>
                  <a:srgbClr val="131B4D"/>
                </a:solidFill>
              </a:defRPr>
            </a:pPr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409751"/>
            <a:ext cx="1998132" cy="372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381" y="2949150"/>
            <a:ext cx="5141238" cy="95969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 5"/>
          <p:cNvSpPr/>
          <p:nvPr/>
        </p:nvSpPr>
        <p:spPr>
          <a:xfrm>
            <a:off x="350982" y="267854"/>
            <a:ext cx="2835563" cy="8589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Cover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4856" y="4788060"/>
            <a:ext cx="4354286" cy="81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 3"/>
          <p:cNvSpPr/>
          <p:nvPr/>
        </p:nvSpPr>
        <p:spPr>
          <a:xfrm>
            <a:off x="310895" y="301752"/>
            <a:ext cx="2862074" cy="715279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Body Level One…"/>
          <p:cNvSpPr txBox="1"/>
          <p:nvPr>
            <p:ph type="body" sz="quarter" idx="1" hasCustomPrompt="1"/>
          </p:nvPr>
        </p:nvSpPr>
        <p:spPr>
          <a:xfrm>
            <a:off x="0" y="2046097"/>
            <a:ext cx="9144000" cy="58737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None/>
              <a:defRPr b="1" sz="2800">
                <a:solidFill>
                  <a:srgbClr val="FFFFFF"/>
                </a:solidFill>
              </a:defRPr>
            </a:lvl5pPr>
          </a:lstStyle>
          <a:p>
            <a:pPr/>
            <a:r>
              <a:t>CLICK TO EDIT MASTER TITLE STYLE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2" name="Text Placeholder 10"/>
          <p:cNvSpPr/>
          <p:nvPr>
            <p:ph type="body" sz="quarter" idx="21" hasCustomPrompt="1"/>
          </p:nvPr>
        </p:nvSpPr>
        <p:spPr>
          <a:xfrm>
            <a:off x="0" y="2642807"/>
            <a:ext cx="9144000" cy="6651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4597CB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Agenda"/>
          <p:cNvSpPr txBox="1"/>
          <p:nvPr>
            <p:ph type="title" hasCustomPrompt="1"/>
          </p:nvPr>
        </p:nvSpPr>
        <p:spPr>
          <a:xfrm>
            <a:off x="457200" y="1376269"/>
            <a:ext cx="8229600" cy="4058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Agenda</a:t>
            </a:r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xfrm>
            <a:off x="457200" y="2057400"/>
            <a:ext cx="8229600" cy="3961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xfrm>
            <a:off x="457200" y="2503299"/>
            <a:ext cx="8229600" cy="35156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3" name="Title Text"/>
          <p:cNvSpPr txBox="1"/>
          <p:nvPr>
            <p:ph type="title"/>
          </p:nvPr>
        </p:nvSpPr>
        <p:spPr>
          <a:xfrm>
            <a:off x="457200" y="4564841"/>
            <a:ext cx="8229600" cy="120413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" name="Body Level One…"/>
          <p:cNvSpPr txBox="1"/>
          <p:nvPr>
            <p:ph type="body" sz="quarter" idx="1"/>
          </p:nvPr>
        </p:nvSpPr>
        <p:spPr>
          <a:xfrm>
            <a:off x="457200" y="2906713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8" name="Body Level One…"/>
          <p:cNvSpPr txBox="1"/>
          <p:nvPr>
            <p:ph type="body" sz="half" idx="1"/>
          </p:nvPr>
        </p:nvSpPr>
        <p:spPr>
          <a:xfrm>
            <a:off x="457200" y="2160030"/>
            <a:ext cx="4038600" cy="3938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sz="quarter" idx="1"/>
          </p:nvPr>
        </p:nvSpPr>
        <p:spPr>
          <a:xfrm>
            <a:off x="457200" y="217352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0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 sz="20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b="1" sz="20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b="1" sz="20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b="1"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Text Placeholder 4"/>
          <p:cNvSpPr/>
          <p:nvPr>
            <p:ph type="body" sz="quarter" idx="21"/>
          </p:nvPr>
        </p:nvSpPr>
        <p:spPr>
          <a:xfrm>
            <a:off x="4645025" y="217352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000">
                <a:solidFill>
                  <a:srgbClr val="FFFFFF"/>
                </a:solidFill>
              </a:defRPr>
            </a:pP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3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4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genda"/>
          <p:cNvSpPr txBox="1"/>
          <p:nvPr>
            <p:ph type="title" hasCustomPrompt="1"/>
          </p:nvPr>
        </p:nvSpPr>
        <p:spPr>
          <a:xfrm>
            <a:off x="457200" y="1362262"/>
            <a:ext cx="8229600" cy="430771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457200" y="2057400"/>
            <a:ext cx="8229600" cy="3961566"/>
          </a:xfrm>
          <a:prstGeom prst="rect">
            <a:avLst/>
          </a:prstGeom>
        </p:spPr>
        <p:txBody>
          <a:bodyPr/>
          <a:lstStyle>
            <a:lvl5pPr marL="2057400" indent="-228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7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8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9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1" name="Title Text"/>
          <p:cNvSpPr txBox="1"/>
          <p:nvPr>
            <p:ph type="title"/>
          </p:nvPr>
        </p:nvSpPr>
        <p:spPr>
          <a:xfrm>
            <a:off x="457200" y="1012825"/>
            <a:ext cx="3008314" cy="1287386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2" name="Body Level One…"/>
          <p:cNvSpPr txBox="1"/>
          <p:nvPr>
            <p:ph type="body" idx="1"/>
          </p:nvPr>
        </p:nvSpPr>
        <p:spPr>
          <a:xfrm>
            <a:off x="3575050" y="1012825"/>
            <a:ext cx="5111750" cy="5113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3" name="Text Placeholder 3"/>
          <p:cNvSpPr/>
          <p:nvPr>
            <p:ph type="body" sz="quarter" idx="21"/>
          </p:nvPr>
        </p:nvSpPr>
        <p:spPr>
          <a:xfrm>
            <a:off x="457199" y="2386726"/>
            <a:ext cx="3008315" cy="373943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Title Text"/>
          <p:cNvSpPr txBox="1"/>
          <p:nvPr>
            <p:ph type="title"/>
          </p:nvPr>
        </p:nvSpPr>
        <p:spPr>
          <a:xfrm>
            <a:off x="454023" y="4800600"/>
            <a:ext cx="8232776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88CBE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7" name="Picture Placeholder 2"/>
          <p:cNvSpPr/>
          <p:nvPr>
            <p:ph type="pic" idx="21"/>
          </p:nvPr>
        </p:nvSpPr>
        <p:spPr>
          <a:xfrm>
            <a:off x="454023" y="1012825"/>
            <a:ext cx="8232776" cy="3787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8" name="Body Level One…"/>
          <p:cNvSpPr txBox="1"/>
          <p:nvPr>
            <p:ph type="body" sz="quarter" idx="1"/>
          </p:nvPr>
        </p:nvSpPr>
        <p:spPr>
          <a:xfrm>
            <a:off x="457200" y="5440970"/>
            <a:ext cx="8229600" cy="47982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 Layout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3" name="Rectangle 5"/>
          <p:cNvSpPr/>
          <p:nvPr/>
        </p:nvSpPr>
        <p:spPr>
          <a:xfrm>
            <a:off x="0" y="-1"/>
            <a:ext cx="9144000" cy="3417455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457613"/>
            <a:ext cx="2002536" cy="373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ack Cover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41357"/>
            <a:ext cx="2002537" cy="37380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Rectangle 14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3" name="Rectangle 15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Rectangle 16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Rectangle 17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381" y="2949150"/>
            <a:ext cx="5141238" cy="95969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Rectangle 5"/>
          <p:cNvSpPr/>
          <p:nvPr/>
        </p:nvSpPr>
        <p:spPr>
          <a:xfrm>
            <a:off x="378691" y="341744"/>
            <a:ext cx="2909455" cy="701966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ew Chapter Blue">
    <p:bg>
      <p:bgPr>
        <a:solidFill>
          <a:srgbClr val="131B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11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6" name="Rectangle 12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7" name="Rectangle 13"/>
          <p:cNvSpPr/>
          <p:nvPr/>
        </p:nvSpPr>
        <p:spPr>
          <a:xfrm>
            <a:off x="6880484" y="6664510"/>
            <a:ext cx="1139253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8" name="Rectangle 14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FA8D2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9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457613"/>
            <a:ext cx="2002536" cy="37380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CLICK TO EDIT CHAPTER TITLE STYLE"/>
          <p:cNvSpPr txBox="1"/>
          <p:nvPr>
            <p:ph type="title" hasCustomPrompt="1"/>
          </p:nvPr>
        </p:nvSpPr>
        <p:spPr>
          <a:xfrm>
            <a:off x="362435" y="4358390"/>
            <a:ext cx="7886701" cy="1325564"/>
          </a:xfrm>
          <a:prstGeom prst="rect">
            <a:avLst/>
          </a:prstGeom>
        </p:spPr>
        <p:txBody>
          <a:bodyPr lIns="45719" tIns="45719" rIns="45719" bIns="45719"/>
          <a:lstStyle>
            <a:lvl1pPr defTabSz="914400"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CLICK TO EDIT CHAPTER TITLE STYLE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xfrm>
            <a:off x="457200" y="2503299"/>
            <a:ext cx="8229600" cy="3515666"/>
          </a:xfrm>
          <a:prstGeom prst="rect">
            <a:avLst/>
          </a:prstGeom>
        </p:spPr>
        <p:txBody>
          <a:bodyPr/>
          <a:lstStyle>
            <a:lvl5pPr marL="2057400" indent="-228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xfrm>
            <a:off x="457200" y="4564841"/>
            <a:ext cx="8229600" cy="1204134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457200" y="2906713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half" idx="1"/>
          </p:nvPr>
        </p:nvSpPr>
        <p:spPr>
          <a:xfrm>
            <a:off x="457200" y="2160030"/>
            <a:ext cx="4038600" cy="3938609"/>
          </a:xfrm>
          <a:prstGeom prst="rect">
            <a:avLst/>
          </a:prstGeom>
        </p:spPr>
        <p:txBody>
          <a:bodyPr/>
          <a:lstStyle>
            <a:lvl2pPr marL="647700" indent="-190500"/>
            <a:lvl3pPr marL="1097280" indent="-182880"/>
            <a:lvl4pPr marL="1574800" indent="-203200"/>
            <a:lvl5pPr marL="2032000" indent="-2032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457200" y="217352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 sz="2000"/>
            </a:lvl1pPr>
            <a:lvl2pPr marL="0" indent="457200">
              <a:buClrTx/>
              <a:buSzTx/>
              <a:buNone/>
              <a:defRPr b="1" sz="2000"/>
            </a:lvl2pPr>
            <a:lvl3pPr marL="0" indent="914400">
              <a:buClrTx/>
              <a:buSzTx/>
              <a:buNone/>
              <a:defRPr b="1" sz="2000"/>
            </a:lvl3pPr>
            <a:lvl4pPr marL="0" indent="1371600">
              <a:buClrTx/>
              <a:buSzTx/>
              <a:buNone/>
              <a:defRPr b="1" sz="2000"/>
            </a:lvl4pPr>
            <a:lvl5pPr marL="0" indent="1828800">
              <a:buClrTx/>
              <a:buSzTx/>
              <a:buNone/>
              <a:defRPr b="1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ext Placeholder 4"/>
          <p:cNvSpPr/>
          <p:nvPr>
            <p:ph type="body" sz="quarter" idx="21"/>
          </p:nvPr>
        </p:nvSpPr>
        <p:spPr>
          <a:xfrm>
            <a:off x="4645025" y="217352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b="1" sz="2000"/>
            </a:pP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457200" y="1012825"/>
            <a:ext cx="3008314" cy="1287386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3575050" y="1012825"/>
            <a:ext cx="5111750" cy="5113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xt Placeholder 3"/>
          <p:cNvSpPr/>
          <p:nvPr>
            <p:ph type="body" sz="quarter" idx="21"/>
          </p:nvPr>
        </p:nvSpPr>
        <p:spPr>
          <a:xfrm>
            <a:off x="457199" y="2386726"/>
            <a:ext cx="3008315" cy="373943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663311"/>
            <a:ext cx="4572000" cy="202368"/>
          </a:xfrm>
          <a:prstGeom prst="rect">
            <a:avLst/>
          </a:prstGeom>
          <a:solidFill>
            <a:srgbClr val="131B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8"/>
          <p:cNvSpPr/>
          <p:nvPr/>
        </p:nvSpPr>
        <p:spPr>
          <a:xfrm>
            <a:off x="4572000" y="6663311"/>
            <a:ext cx="2308486" cy="202368"/>
          </a:xfrm>
          <a:prstGeom prst="rect">
            <a:avLst/>
          </a:prstGeom>
          <a:solidFill>
            <a:srgbClr val="21428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Rectangle 9"/>
          <p:cNvSpPr/>
          <p:nvPr/>
        </p:nvSpPr>
        <p:spPr>
          <a:xfrm>
            <a:off x="6880484" y="6664510"/>
            <a:ext cx="1139255" cy="201169"/>
          </a:xfrm>
          <a:prstGeom prst="rect">
            <a:avLst/>
          </a:prstGeom>
          <a:solidFill>
            <a:srgbClr val="4597C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ctangle 10"/>
          <p:cNvSpPr/>
          <p:nvPr/>
        </p:nvSpPr>
        <p:spPr>
          <a:xfrm>
            <a:off x="8019737" y="6664510"/>
            <a:ext cx="1124261" cy="201169"/>
          </a:xfrm>
          <a:prstGeom prst="rect">
            <a:avLst/>
          </a:prstGeom>
          <a:solidFill>
            <a:srgbClr val="97D4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457200" y="101702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532837" y="6213427"/>
            <a:ext cx="153964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74320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685800" marR="0" indent="-228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1117600" marR="0" indent="-2032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1600200" marR="0" indent="-228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2090057" marR="0" indent="-261257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25000"/>
        <a:buFontTx/>
        <a:buChar char="▪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24688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29260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1600" u="none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 Placeholder 1"/>
          <p:cNvSpPr txBox="1"/>
          <p:nvPr>
            <p:ph type="subTitle" sz="quarter" idx="1"/>
          </p:nvPr>
        </p:nvSpPr>
        <p:spPr>
          <a:xfrm>
            <a:off x="-1" y="2975333"/>
            <a:ext cx="9144001" cy="440576"/>
          </a:xfrm>
          <a:prstGeom prst="rect">
            <a:avLst/>
          </a:prstGeom>
        </p:spPr>
        <p:txBody>
          <a:bodyPr/>
          <a:lstStyle/>
          <a:p>
            <a:pPr/>
            <a:r>
              <a:t>High Value Evaluation and Diagnosis of Syncope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4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95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96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7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8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9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0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01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02" name="TextBox 32"/>
          <p:cNvSpPr txBox="1"/>
          <p:nvPr/>
        </p:nvSpPr>
        <p:spPr>
          <a:xfrm>
            <a:off x="5664147" y="2668522"/>
            <a:ext cx="3109452" cy="44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Physical Exam</a:t>
            </a:r>
          </a:p>
        </p:txBody>
      </p:sp>
      <p:sp>
        <p:nvSpPr>
          <p:cNvPr id="403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rgbClr val="A7A7A7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Shape"/>
          <p:cNvSpPr/>
          <p:nvPr/>
        </p:nvSpPr>
        <p:spPr>
          <a:xfrm>
            <a:off x="4612747" y="2638730"/>
            <a:ext cx="504426" cy="4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fill="norm" stroke="1" extrusionOk="0">
                <a:moveTo>
                  <a:pt x="19938" y="15120"/>
                </a:moveTo>
                <a:cubicBezTo>
                  <a:pt x="19938" y="14880"/>
                  <a:pt x="19938" y="14880"/>
                  <a:pt x="19938" y="14880"/>
                </a:cubicBezTo>
                <a:cubicBezTo>
                  <a:pt x="19938" y="13920"/>
                  <a:pt x="19309" y="13200"/>
                  <a:pt x="18680" y="13200"/>
                </a:cubicBezTo>
                <a:cubicBezTo>
                  <a:pt x="17841" y="13200"/>
                  <a:pt x="17212" y="13920"/>
                  <a:pt x="17212" y="14880"/>
                </a:cubicBezTo>
                <a:cubicBezTo>
                  <a:pt x="17212" y="14880"/>
                  <a:pt x="17212" y="14880"/>
                  <a:pt x="17212" y="15120"/>
                </a:cubicBezTo>
                <a:cubicBezTo>
                  <a:pt x="17002" y="14880"/>
                  <a:pt x="17002" y="14640"/>
                  <a:pt x="17002" y="14160"/>
                </a:cubicBezTo>
                <a:cubicBezTo>
                  <a:pt x="17002" y="13200"/>
                  <a:pt x="17631" y="12480"/>
                  <a:pt x="18680" y="12480"/>
                </a:cubicBezTo>
                <a:cubicBezTo>
                  <a:pt x="19519" y="12480"/>
                  <a:pt x="20148" y="13200"/>
                  <a:pt x="20148" y="14160"/>
                </a:cubicBezTo>
                <a:cubicBezTo>
                  <a:pt x="20148" y="14640"/>
                  <a:pt x="20148" y="14880"/>
                  <a:pt x="19938" y="15120"/>
                </a:cubicBezTo>
                <a:moveTo>
                  <a:pt x="4000" y="11280"/>
                </a:moveTo>
                <a:cubicBezTo>
                  <a:pt x="8823" y="11280"/>
                  <a:pt x="8823" y="11280"/>
                  <a:pt x="8823" y="11280"/>
                </a:cubicBezTo>
                <a:cubicBezTo>
                  <a:pt x="8194" y="12000"/>
                  <a:pt x="7565" y="12480"/>
                  <a:pt x="6936" y="12960"/>
                </a:cubicBezTo>
                <a:cubicBezTo>
                  <a:pt x="6726" y="13200"/>
                  <a:pt x="6097" y="13200"/>
                  <a:pt x="5678" y="12960"/>
                </a:cubicBezTo>
                <a:cubicBezTo>
                  <a:pt x="5049" y="12480"/>
                  <a:pt x="4420" y="11760"/>
                  <a:pt x="4000" y="11280"/>
                </a:cubicBezTo>
                <a:moveTo>
                  <a:pt x="18680" y="11040"/>
                </a:moveTo>
                <a:cubicBezTo>
                  <a:pt x="17631" y="11040"/>
                  <a:pt x="16792" y="11520"/>
                  <a:pt x="16163" y="12480"/>
                </a:cubicBezTo>
                <a:cubicBezTo>
                  <a:pt x="15744" y="12480"/>
                  <a:pt x="15324" y="12480"/>
                  <a:pt x="14905" y="12720"/>
                </a:cubicBezTo>
                <a:cubicBezTo>
                  <a:pt x="13856" y="13440"/>
                  <a:pt x="13437" y="14880"/>
                  <a:pt x="13018" y="16320"/>
                </a:cubicBezTo>
                <a:cubicBezTo>
                  <a:pt x="12598" y="18480"/>
                  <a:pt x="12179" y="19680"/>
                  <a:pt x="10501" y="19920"/>
                </a:cubicBezTo>
                <a:cubicBezTo>
                  <a:pt x="9662" y="19920"/>
                  <a:pt x="9033" y="19680"/>
                  <a:pt x="8614" y="19200"/>
                </a:cubicBezTo>
                <a:cubicBezTo>
                  <a:pt x="7775" y="18240"/>
                  <a:pt x="7565" y="16320"/>
                  <a:pt x="7565" y="15360"/>
                </a:cubicBezTo>
                <a:cubicBezTo>
                  <a:pt x="7565" y="14880"/>
                  <a:pt x="7565" y="14640"/>
                  <a:pt x="7985" y="14400"/>
                </a:cubicBezTo>
                <a:cubicBezTo>
                  <a:pt x="11340" y="11520"/>
                  <a:pt x="13018" y="8640"/>
                  <a:pt x="12808" y="6000"/>
                </a:cubicBezTo>
                <a:cubicBezTo>
                  <a:pt x="12598" y="3360"/>
                  <a:pt x="10711" y="1920"/>
                  <a:pt x="9872" y="1200"/>
                </a:cubicBezTo>
                <a:cubicBezTo>
                  <a:pt x="9872" y="1440"/>
                  <a:pt x="9872" y="1440"/>
                  <a:pt x="9872" y="1200"/>
                </a:cubicBezTo>
                <a:cubicBezTo>
                  <a:pt x="9662" y="480"/>
                  <a:pt x="9033" y="0"/>
                  <a:pt x="8404" y="0"/>
                </a:cubicBezTo>
                <a:cubicBezTo>
                  <a:pt x="7356" y="0"/>
                  <a:pt x="6726" y="960"/>
                  <a:pt x="6726" y="1920"/>
                </a:cubicBezTo>
                <a:cubicBezTo>
                  <a:pt x="6726" y="2880"/>
                  <a:pt x="7356" y="3840"/>
                  <a:pt x="8404" y="3840"/>
                </a:cubicBezTo>
                <a:cubicBezTo>
                  <a:pt x="8823" y="3840"/>
                  <a:pt x="9243" y="3600"/>
                  <a:pt x="9662" y="3120"/>
                </a:cubicBezTo>
                <a:cubicBezTo>
                  <a:pt x="10291" y="3600"/>
                  <a:pt x="11130" y="4800"/>
                  <a:pt x="11340" y="6000"/>
                </a:cubicBezTo>
                <a:cubicBezTo>
                  <a:pt x="11340" y="7200"/>
                  <a:pt x="10921" y="8400"/>
                  <a:pt x="10082" y="9600"/>
                </a:cubicBezTo>
                <a:cubicBezTo>
                  <a:pt x="2532" y="9600"/>
                  <a:pt x="2532" y="9600"/>
                  <a:pt x="2532" y="9600"/>
                </a:cubicBezTo>
                <a:cubicBezTo>
                  <a:pt x="1693" y="8400"/>
                  <a:pt x="1484" y="7200"/>
                  <a:pt x="1484" y="6000"/>
                </a:cubicBezTo>
                <a:cubicBezTo>
                  <a:pt x="1693" y="4800"/>
                  <a:pt x="3161" y="3120"/>
                  <a:pt x="3161" y="3120"/>
                </a:cubicBezTo>
                <a:cubicBezTo>
                  <a:pt x="3371" y="3600"/>
                  <a:pt x="3790" y="3840"/>
                  <a:pt x="4210" y="3840"/>
                </a:cubicBezTo>
                <a:cubicBezTo>
                  <a:pt x="5049" y="3840"/>
                  <a:pt x="5888" y="2880"/>
                  <a:pt x="5888" y="1920"/>
                </a:cubicBezTo>
                <a:cubicBezTo>
                  <a:pt x="5888" y="960"/>
                  <a:pt x="5049" y="0"/>
                  <a:pt x="4210" y="0"/>
                </a:cubicBezTo>
                <a:cubicBezTo>
                  <a:pt x="3371" y="0"/>
                  <a:pt x="2742" y="720"/>
                  <a:pt x="2742" y="1440"/>
                </a:cubicBezTo>
                <a:cubicBezTo>
                  <a:pt x="2742" y="1440"/>
                  <a:pt x="2742" y="1440"/>
                  <a:pt x="2742" y="1440"/>
                </a:cubicBezTo>
                <a:cubicBezTo>
                  <a:pt x="1693" y="2160"/>
                  <a:pt x="225" y="3600"/>
                  <a:pt x="16" y="6000"/>
                </a:cubicBezTo>
                <a:cubicBezTo>
                  <a:pt x="-194" y="8880"/>
                  <a:pt x="1693" y="11760"/>
                  <a:pt x="5678" y="14880"/>
                </a:cubicBezTo>
                <a:cubicBezTo>
                  <a:pt x="6097" y="15360"/>
                  <a:pt x="6307" y="18960"/>
                  <a:pt x="7565" y="20400"/>
                </a:cubicBezTo>
                <a:cubicBezTo>
                  <a:pt x="8194" y="21120"/>
                  <a:pt x="9033" y="21600"/>
                  <a:pt x="10291" y="21600"/>
                </a:cubicBezTo>
                <a:cubicBezTo>
                  <a:pt x="10291" y="21600"/>
                  <a:pt x="10501" y="21600"/>
                  <a:pt x="10501" y="21600"/>
                </a:cubicBezTo>
                <a:cubicBezTo>
                  <a:pt x="13437" y="21360"/>
                  <a:pt x="14066" y="18720"/>
                  <a:pt x="14486" y="16800"/>
                </a:cubicBezTo>
                <a:cubicBezTo>
                  <a:pt x="14695" y="15840"/>
                  <a:pt x="15115" y="14640"/>
                  <a:pt x="15534" y="14400"/>
                </a:cubicBezTo>
                <a:cubicBezTo>
                  <a:pt x="15744" y="14400"/>
                  <a:pt x="15744" y="14640"/>
                  <a:pt x="15744" y="14400"/>
                </a:cubicBezTo>
                <a:cubicBezTo>
                  <a:pt x="15744" y="16320"/>
                  <a:pt x="17002" y="17520"/>
                  <a:pt x="18680" y="17520"/>
                </a:cubicBezTo>
                <a:cubicBezTo>
                  <a:pt x="20148" y="17520"/>
                  <a:pt x="21406" y="16080"/>
                  <a:pt x="21406" y="14160"/>
                </a:cubicBezTo>
                <a:cubicBezTo>
                  <a:pt x="21406" y="12480"/>
                  <a:pt x="20148" y="11040"/>
                  <a:pt x="18680" y="1104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xfrm>
            <a:off x="8542263" y="6213427"/>
            <a:ext cx="144537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09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0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1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2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3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4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5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16" name="TextBox 32"/>
          <p:cNvSpPr txBox="1"/>
          <p:nvPr/>
        </p:nvSpPr>
        <p:spPr>
          <a:xfrm>
            <a:off x="5664147" y="2668522"/>
            <a:ext cx="3109452" cy="44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Physical Exam</a:t>
            </a:r>
          </a:p>
        </p:txBody>
      </p:sp>
      <p:sp>
        <p:nvSpPr>
          <p:cNvPr id="417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rgbClr val="A7A7A7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8" name="Shape"/>
          <p:cNvSpPr/>
          <p:nvPr/>
        </p:nvSpPr>
        <p:spPr>
          <a:xfrm>
            <a:off x="4612747" y="2638730"/>
            <a:ext cx="504426" cy="4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fill="norm" stroke="1" extrusionOk="0">
                <a:moveTo>
                  <a:pt x="19938" y="15120"/>
                </a:moveTo>
                <a:cubicBezTo>
                  <a:pt x="19938" y="14880"/>
                  <a:pt x="19938" y="14880"/>
                  <a:pt x="19938" y="14880"/>
                </a:cubicBezTo>
                <a:cubicBezTo>
                  <a:pt x="19938" y="13920"/>
                  <a:pt x="19309" y="13200"/>
                  <a:pt x="18680" y="13200"/>
                </a:cubicBezTo>
                <a:cubicBezTo>
                  <a:pt x="17841" y="13200"/>
                  <a:pt x="17212" y="13920"/>
                  <a:pt x="17212" y="14880"/>
                </a:cubicBezTo>
                <a:cubicBezTo>
                  <a:pt x="17212" y="14880"/>
                  <a:pt x="17212" y="14880"/>
                  <a:pt x="17212" y="15120"/>
                </a:cubicBezTo>
                <a:cubicBezTo>
                  <a:pt x="17002" y="14880"/>
                  <a:pt x="17002" y="14640"/>
                  <a:pt x="17002" y="14160"/>
                </a:cubicBezTo>
                <a:cubicBezTo>
                  <a:pt x="17002" y="13200"/>
                  <a:pt x="17631" y="12480"/>
                  <a:pt x="18680" y="12480"/>
                </a:cubicBezTo>
                <a:cubicBezTo>
                  <a:pt x="19519" y="12480"/>
                  <a:pt x="20148" y="13200"/>
                  <a:pt x="20148" y="14160"/>
                </a:cubicBezTo>
                <a:cubicBezTo>
                  <a:pt x="20148" y="14640"/>
                  <a:pt x="20148" y="14880"/>
                  <a:pt x="19938" y="15120"/>
                </a:cubicBezTo>
                <a:moveTo>
                  <a:pt x="4000" y="11280"/>
                </a:moveTo>
                <a:cubicBezTo>
                  <a:pt x="8823" y="11280"/>
                  <a:pt x="8823" y="11280"/>
                  <a:pt x="8823" y="11280"/>
                </a:cubicBezTo>
                <a:cubicBezTo>
                  <a:pt x="8194" y="12000"/>
                  <a:pt x="7565" y="12480"/>
                  <a:pt x="6936" y="12960"/>
                </a:cubicBezTo>
                <a:cubicBezTo>
                  <a:pt x="6726" y="13200"/>
                  <a:pt x="6097" y="13200"/>
                  <a:pt x="5678" y="12960"/>
                </a:cubicBezTo>
                <a:cubicBezTo>
                  <a:pt x="5049" y="12480"/>
                  <a:pt x="4420" y="11760"/>
                  <a:pt x="4000" y="11280"/>
                </a:cubicBezTo>
                <a:moveTo>
                  <a:pt x="18680" y="11040"/>
                </a:moveTo>
                <a:cubicBezTo>
                  <a:pt x="17631" y="11040"/>
                  <a:pt x="16792" y="11520"/>
                  <a:pt x="16163" y="12480"/>
                </a:cubicBezTo>
                <a:cubicBezTo>
                  <a:pt x="15744" y="12480"/>
                  <a:pt x="15324" y="12480"/>
                  <a:pt x="14905" y="12720"/>
                </a:cubicBezTo>
                <a:cubicBezTo>
                  <a:pt x="13856" y="13440"/>
                  <a:pt x="13437" y="14880"/>
                  <a:pt x="13018" y="16320"/>
                </a:cubicBezTo>
                <a:cubicBezTo>
                  <a:pt x="12598" y="18480"/>
                  <a:pt x="12179" y="19680"/>
                  <a:pt x="10501" y="19920"/>
                </a:cubicBezTo>
                <a:cubicBezTo>
                  <a:pt x="9662" y="19920"/>
                  <a:pt x="9033" y="19680"/>
                  <a:pt x="8614" y="19200"/>
                </a:cubicBezTo>
                <a:cubicBezTo>
                  <a:pt x="7775" y="18240"/>
                  <a:pt x="7565" y="16320"/>
                  <a:pt x="7565" y="15360"/>
                </a:cubicBezTo>
                <a:cubicBezTo>
                  <a:pt x="7565" y="14880"/>
                  <a:pt x="7565" y="14640"/>
                  <a:pt x="7985" y="14400"/>
                </a:cubicBezTo>
                <a:cubicBezTo>
                  <a:pt x="11340" y="11520"/>
                  <a:pt x="13018" y="8640"/>
                  <a:pt x="12808" y="6000"/>
                </a:cubicBezTo>
                <a:cubicBezTo>
                  <a:pt x="12598" y="3360"/>
                  <a:pt x="10711" y="1920"/>
                  <a:pt x="9872" y="1200"/>
                </a:cubicBezTo>
                <a:cubicBezTo>
                  <a:pt x="9872" y="1440"/>
                  <a:pt x="9872" y="1440"/>
                  <a:pt x="9872" y="1200"/>
                </a:cubicBezTo>
                <a:cubicBezTo>
                  <a:pt x="9662" y="480"/>
                  <a:pt x="9033" y="0"/>
                  <a:pt x="8404" y="0"/>
                </a:cubicBezTo>
                <a:cubicBezTo>
                  <a:pt x="7356" y="0"/>
                  <a:pt x="6726" y="960"/>
                  <a:pt x="6726" y="1920"/>
                </a:cubicBezTo>
                <a:cubicBezTo>
                  <a:pt x="6726" y="2880"/>
                  <a:pt x="7356" y="3840"/>
                  <a:pt x="8404" y="3840"/>
                </a:cubicBezTo>
                <a:cubicBezTo>
                  <a:pt x="8823" y="3840"/>
                  <a:pt x="9243" y="3600"/>
                  <a:pt x="9662" y="3120"/>
                </a:cubicBezTo>
                <a:cubicBezTo>
                  <a:pt x="10291" y="3600"/>
                  <a:pt x="11130" y="4800"/>
                  <a:pt x="11340" y="6000"/>
                </a:cubicBezTo>
                <a:cubicBezTo>
                  <a:pt x="11340" y="7200"/>
                  <a:pt x="10921" y="8400"/>
                  <a:pt x="10082" y="9600"/>
                </a:cubicBezTo>
                <a:cubicBezTo>
                  <a:pt x="2532" y="9600"/>
                  <a:pt x="2532" y="9600"/>
                  <a:pt x="2532" y="9600"/>
                </a:cubicBezTo>
                <a:cubicBezTo>
                  <a:pt x="1693" y="8400"/>
                  <a:pt x="1484" y="7200"/>
                  <a:pt x="1484" y="6000"/>
                </a:cubicBezTo>
                <a:cubicBezTo>
                  <a:pt x="1693" y="4800"/>
                  <a:pt x="3161" y="3120"/>
                  <a:pt x="3161" y="3120"/>
                </a:cubicBezTo>
                <a:cubicBezTo>
                  <a:pt x="3371" y="3600"/>
                  <a:pt x="3790" y="3840"/>
                  <a:pt x="4210" y="3840"/>
                </a:cubicBezTo>
                <a:cubicBezTo>
                  <a:pt x="5049" y="3840"/>
                  <a:pt x="5888" y="2880"/>
                  <a:pt x="5888" y="1920"/>
                </a:cubicBezTo>
                <a:cubicBezTo>
                  <a:pt x="5888" y="960"/>
                  <a:pt x="5049" y="0"/>
                  <a:pt x="4210" y="0"/>
                </a:cubicBezTo>
                <a:cubicBezTo>
                  <a:pt x="3371" y="0"/>
                  <a:pt x="2742" y="720"/>
                  <a:pt x="2742" y="1440"/>
                </a:cubicBezTo>
                <a:cubicBezTo>
                  <a:pt x="2742" y="1440"/>
                  <a:pt x="2742" y="1440"/>
                  <a:pt x="2742" y="1440"/>
                </a:cubicBezTo>
                <a:cubicBezTo>
                  <a:pt x="1693" y="2160"/>
                  <a:pt x="225" y="3600"/>
                  <a:pt x="16" y="6000"/>
                </a:cubicBezTo>
                <a:cubicBezTo>
                  <a:pt x="-194" y="8880"/>
                  <a:pt x="1693" y="11760"/>
                  <a:pt x="5678" y="14880"/>
                </a:cubicBezTo>
                <a:cubicBezTo>
                  <a:pt x="6097" y="15360"/>
                  <a:pt x="6307" y="18960"/>
                  <a:pt x="7565" y="20400"/>
                </a:cubicBezTo>
                <a:cubicBezTo>
                  <a:pt x="8194" y="21120"/>
                  <a:pt x="9033" y="21600"/>
                  <a:pt x="10291" y="21600"/>
                </a:cubicBezTo>
                <a:cubicBezTo>
                  <a:pt x="10291" y="21600"/>
                  <a:pt x="10501" y="21600"/>
                  <a:pt x="10501" y="21600"/>
                </a:cubicBezTo>
                <a:cubicBezTo>
                  <a:pt x="13437" y="21360"/>
                  <a:pt x="14066" y="18720"/>
                  <a:pt x="14486" y="16800"/>
                </a:cubicBezTo>
                <a:cubicBezTo>
                  <a:pt x="14695" y="15840"/>
                  <a:pt x="15115" y="14640"/>
                  <a:pt x="15534" y="14400"/>
                </a:cubicBezTo>
                <a:cubicBezTo>
                  <a:pt x="15744" y="14400"/>
                  <a:pt x="15744" y="14640"/>
                  <a:pt x="15744" y="14400"/>
                </a:cubicBezTo>
                <a:cubicBezTo>
                  <a:pt x="15744" y="16320"/>
                  <a:pt x="17002" y="17520"/>
                  <a:pt x="18680" y="17520"/>
                </a:cubicBezTo>
                <a:cubicBezTo>
                  <a:pt x="20148" y="17520"/>
                  <a:pt x="21406" y="16080"/>
                  <a:pt x="21406" y="14160"/>
                </a:cubicBezTo>
                <a:cubicBezTo>
                  <a:pt x="21406" y="12480"/>
                  <a:pt x="20148" y="11040"/>
                  <a:pt x="18680" y="1104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Evidence of murmur…"/>
          <p:cNvSpPr txBox="1"/>
          <p:nvPr/>
        </p:nvSpPr>
        <p:spPr>
          <a:xfrm>
            <a:off x="5664147" y="3145724"/>
            <a:ext cx="3109452" cy="1481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Evidence of murmur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Evidence of arrhythmia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Evidence of fluid overload 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Evidence of anemia 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Focal neurologic deficits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4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4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5" name="Line 16"/>
          <p:cNvSpPr/>
          <p:nvPr/>
        </p:nvSpPr>
        <p:spPr>
          <a:xfrm>
            <a:off x="3225944" y="3859321"/>
            <a:ext cx="1346157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26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7" name="Freeform 7"/>
          <p:cNvSpPr/>
          <p:nvPr/>
        </p:nvSpPr>
        <p:spPr>
          <a:xfrm>
            <a:off x="3011924" y="3747354"/>
            <a:ext cx="214020" cy="22393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8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9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0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1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2" name="Oval 13"/>
          <p:cNvSpPr/>
          <p:nvPr/>
        </p:nvSpPr>
        <p:spPr>
          <a:xfrm>
            <a:off x="4479098" y="3468499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33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34" name="TextBox 32"/>
          <p:cNvSpPr txBox="1"/>
          <p:nvPr/>
        </p:nvSpPr>
        <p:spPr>
          <a:xfrm>
            <a:off x="5664147" y="2668522"/>
            <a:ext cx="3109452" cy="44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Physical Exam</a:t>
            </a:r>
          </a:p>
        </p:txBody>
      </p:sp>
      <p:sp>
        <p:nvSpPr>
          <p:cNvPr id="435" name="TextBox 35"/>
          <p:cNvSpPr txBox="1"/>
          <p:nvPr/>
        </p:nvSpPr>
        <p:spPr>
          <a:xfrm>
            <a:off x="5664145" y="3661912"/>
            <a:ext cx="3109453" cy="39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ECG</a:t>
            </a:r>
          </a:p>
        </p:txBody>
      </p:sp>
      <p:sp>
        <p:nvSpPr>
          <p:cNvPr id="436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rgbClr val="A7A7A7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Shape"/>
          <p:cNvSpPr/>
          <p:nvPr/>
        </p:nvSpPr>
        <p:spPr>
          <a:xfrm>
            <a:off x="4589217" y="3690108"/>
            <a:ext cx="546373" cy="338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47" y="21600"/>
                </a:moveTo>
                <a:cubicBezTo>
                  <a:pt x="7624" y="21600"/>
                  <a:pt x="7200" y="21263"/>
                  <a:pt x="7200" y="20587"/>
                </a:cubicBezTo>
                <a:cubicBezTo>
                  <a:pt x="6141" y="12488"/>
                  <a:pt x="6141" y="12488"/>
                  <a:pt x="6141" y="12488"/>
                </a:cubicBezTo>
                <a:cubicBezTo>
                  <a:pt x="5506" y="14513"/>
                  <a:pt x="5506" y="14513"/>
                  <a:pt x="5506" y="14513"/>
                </a:cubicBezTo>
                <a:cubicBezTo>
                  <a:pt x="5294" y="14850"/>
                  <a:pt x="5082" y="15188"/>
                  <a:pt x="4659" y="15188"/>
                </a:cubicBezTo>
                <a:cubicBezTo>
                  <a:pt x="847" y="15188"/>
                  <a:pt x="847" y="15188"/>
                  <a:pt x="847" y="15188"/>
                </a:cubicBezTo>
                <a:cubicBezTo>
                  <a:pt x="424" y="15188"/>
                  <a:pt x="0" y="14513"/>
                  <a:pt x="0" y="13837"/>
                </a:cubicBezTo>
                <a:cubicBezTo>
                  <a:pt x="0" y="13162"/>
                  <a:pt x="424" y="12488"/>
                  <a:pt x="847" y="12488"/>
                </a:cubicBezTo>
                <a:cubicBezTo>
                  <a:pt x="4235" y="12488"/>
                  <a:pt x="4235" y="12488"/>
                  <a:pt x="4235" y="12488"/>
                </a:cubicBezTo>
                <a:cubicBezTo>
                  <a:pt x="5718" y="8437"/>
                  <a:pt x="5718" y="8437"/>
                  <a:pt x="5718" y="8437"/>
                </a:cubicBezTo>
                <a:cubicBezTo>
                  <a:pt x="5929" y="8100"/>
                  <a:pt x="6353" y="7763"/>
                  <a:pt x="6565" y="7763"/>
                </a:cubicBezTo>
                <a:cubicBezTo>
                  <a:pt x="6988" y="8100"/>
                  <a:pt x="7200" y="8437"/>
                  <a:pt x="7200" y="8775"/>
                </a:cubicBezTo>
                <a:cubicBezTo>
                  <a:pt x="7835" y="13837"/>
                  <a:pt x="7835" y="13837"/>
                  <a:pt x="7835" y="13837"/>
                </a:cubicBezTo>
                <a:cubicBezTo>
                  <a:pt x="9318" y="1013"/>
                  <a:pt x="9318" y="1013"/>
                  <a:pt x="9318" y="1013"/>
                </a:cubicBezTo>
                <a:cubicBezTo>
                  <a:pt x="9318" y="338"/>
                  <a:pt x="9741" y="0"/>
                  <a:pt x="10165" y="0"/>
                </a:cubicBezTo>
                <a:cubicBezTo>
                  <a:pt x="10165" y="0"/>
                  <a:pt x="10165" y="0"/>
                  <a:pt x="10165" y="0"/>
                </a:cubicBezTo>
                <a:cubicBezTo>
                  <a:pt x="10588" y="0"/>
                  <a:pt x="10800" y="338"/>
                  <a:pt x="11012" y="1013"/>
                </a:cubicBezTo>
                <a:cubicBezTo>
                  <a:pt x="12494" y="15525"/>
                  <a:pt x="12494" y="15525"/>
                  <a:pt x="12494" y="15525"/>
                </a:cubicBezTo>
                <a:cubicBezTo>
                  <a:pt x="12918" y="13500"/>
                  <a:pt x="12918" y="13500"/>
                  <a:pt x="12918" y="13500"/>
                </a:cubicBezTo>
                <a:cubicBezTo>
                  <a:pt x="13129" y="12825"/>
                  <a:pt x="13341" y="12488"/>
                  <a:pt x="13765" y="12488"/>
                </a:cubicBezTo>
                <a:cubicBezTo>
                  <a:pt x="20753" y="12488"/>
                  <a:pt x="20753" y="12488"/>
                  <a:pt x="20753" y="12488"/>
                </a:cubicBezTo>
                <a:cubicBezTo>
                  <a:pt x="21176" y="12488"/>
                  <a:pt x="21600" y="13162"/>
                  <a:pt x="21600" y="13837"/>
                </a:cubicBezTo>
                <a:cubicBezTo>
                  <a:pt x="21600" y="14513"/>
                  <a:pt x="21176" y="15188"/>
                  <a:pt x="20753" y="15188"/>
                </a:cubicBezTo>
                <a:cubicBezTo>
                  <a:pt x="14188" y="15188"/>
                  <a:pt x="14188" y="15188"/>
                  <a:pt x="14188" y="15188"/>
                </a:cubicBezTo>
                <a:cubicBezTo>
                  <a:pt x="12918" y="20587"/>
                  <a:pt x="12918" y="20587"/>
                  <a:pt x="12918" y="20587"/>
                </a:cubicBezTo>
                <a:cubicBezTo>
                  <a:pt x="12706" y="20925"/>
                  <a:pt x="12494" y="21263"/>
                  <a:pt x="12071" y="21263"/>
                </a:cubicBezTo>
                <a:cubicBezTo>
                  <a:pt x="11647" y="21263"/>
                  <a:pt x="11435" y="20925"/>
                  <a:pt x="11435" y="20250"/>
                </a:cubicBezTo>
                <a:cubicBezTo>
                  <a:pt x="10165" y="8437"/>
                  <a:pt x="10165" y="8437"/>
                  <a:pt x="10165" y="8437"/>
                </a:cubicBezTo>
                <a:cubicBezTo>
                  <a:pt x="8682" y="20587"/>
                  <a:pt x="8682" y="20587"/>
                  <a:pt x="8682" y="20587"/>
                </a:cubicBezTo>
                <a:cubicBezTo>
                  <a:pt x="8682" y="21263"/>
                  <a:pt x="8259" y="21600"/>
                  <a:pt x="8047" y="2160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8" name="Shape"/>
          <p:cNvSpPr/>
          <p:nvPr/>
        </p:nvSpPr>
        <p:spPr>
          <a:xfrm>
            <a:off x="4612747" y="2638730"/>
            <a:ext cx="504426" cy="4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fill="norm" stroke="1" extrusionOk="0">
                <a:moveTo>
                  <a:pt x="19938" y="15120"/>
                </a:moveTo>
                <a:cubicBezTo>
                  <a:pt x="19938" y="14880"/>
                  <a:pt x="19938" y="14880"/>
                  <a:pt x="19938" y="14880"/>
                </a:cubicBezTo>
                <a:cubicBezTo>
                  <a:pt x="19938" y="13920"/>
                  <a:pt x="19309" y="13200"/>
                  <a:pt x="18680" y="13200"/>
                </a:cubicBezTo>
                <a:cubicBezTo>
                  <a:pt x="17841" y="13200"/>
                  <a:pt x="17212" y="13920"/>
                  <a:pt x="17212" y="14880"/>
                </a:cubicBezTo>
                <a:cubicBezTo>
                  <a:pt x="17212" y="14880"/>
                  <a:pt x="17212" y="14880"/>
                  <a:pt x="17212" y="15120"/>
                </a:cubicBezTo>
                <a:cubicBezTo>
                  <a:pt x="17002" y="14880"/>
                  <a:pt x="17002" y="14640"/>
                  <a:pt x="17002" y="14160"/>
                </a:cubicBezTo>
                <a:cubicBezTo>
                  <a:pt x="17002" y="13200"/>
                  <a:pt x="17631" y="12480"/>
                  <a:pt x="18680" y="12480"/>
                </a:cubicBezTo>
                <a:cubicBezTo>
                  <a:pt x="19519" y="12480"/>
                  <a:pt x="20148" y="13200"/>
                  <a:pt x="20148" y="14160"/>
                </a:cubicBezTo>
                <a:cubicBezTo>
                  <a:pt x="20148" y="14640"/>
                  <a:pt x="20148" y="14880"/>
                  <a:pt x="19938" y="15120"/>
                </a:cubicBezTo>
                <a:moveTo>
                  <a:pt x="4000" y="11280"/>
                </a:moveTo>
                <a:cubicBezTo>
                  <a:pt x="8823" y="11280"/>
                  <a:pt x="8823" y="11280"/>
                  <a:pt x="8823" y="11280"/>
                </a:cubicBezTo>
                <a:cubicBezTo>
                  <a:pt x="8194" y="12000"/>
                  <a:pt x="7565" y="12480"/>
                  <a:pt x="6936" y="12960"/>
                </a:cubicBezTo>
                <a:cubicBezTo>
                  <a:pt x="6726" y="13200"/>
                  <a:pt x="6097" y="13200"/>
                  <a:pt x="5678" y="12960"/>
                </a:cubicBezTo>
                <a:cubicBezTo>
                  <a:pt x="5049" y="12480"/>
                  <a:pt x="4420" y="11760"/>
                  <a:pt x="4000" y="11280"/>
                </a:cubicBezTo>
                <a:moveTo>
                  <a:pt x="18680" y="11040"/>
                </a:moveTo>
                <a:cubicBezTo>
                  <a:pt x="17631" y="11040"/>
                  <a:pt x="16792" y="11520"/>
                  <a:pt x="16163" y="12480"/>
                </a:cubicBezTo>
                <a:cubicBezTo>
                  <a:pt x="15744" y="12480"/>
                  <a:pt x="15324" y="12480"/>
                  <a:pt x="14905" y="12720"/>
                </a:cubicBezTo>
                <a:cubicBezTo>
                  <a:pt x="13856" y="13440"/>
                  <a:pt x="13437" y="14880"/>
                  <a:pt x="13018" y="16320"/>
                </a:cubicBezTo>
                <a:cubicBezTo>
                  <a:pt x="12598" y="18480"/>
                  <a:pt x="12179" y="19680"/>
                  <a:pt x="10501" y="19920"/>
                </a:cubicBezTo>
                <a:cubicBezTo>
                  <a:pt x="9662" y="19920"/>
                  <a:pt x="9033" y="19680"/>
                  <a:pt x="8614" y="19200"/>
                </a:cubicBezTo>
                <a:cubicBezTo>
                  <a:pt x="7775" y="18240"/>
                  <a:pt x="7565" y="16320"/>
                  <a:pt x="7565" y="15360"/>
                </a:cubicBezTo>
                <a:cubicBezTo>
                  <a:pt x="7565" y="14880"/>
                  <a:pt x="7565" y="14640"/>
                  <a:pt x="7985" y="14400"/>
                </a:cubicBezTo>
                <a:cubicBezTo>
                  <a:pt x="11340" y="11520"/>
                  <a:pt x="13018" y="8640"/>
                  <a:pt x="12808" y="6000"/>
                </a:cubicBezTo>
                <a:cubicBezTo>
                  <a:pt x="12598" y="3360"/>
                  <a:pt x="10711" y="1920"/>
                  <a:pt x="9872" y="1200"/>
                </a:cubicBezTo>
                <a:cubicBezTo>
                  <a:pt x="9872" y="1440"/>
                  <a:pt x="9872" y="1440"/>
                  <a:pt x="9872" y="1200"/>
                </a:cubicBezTo>
                <a:cubicBezTo>
                  <a:pt x="9662" y="480"/>
                  <a:pt x="9033" y="0"/>
                  <a:pt x="8404" y="0"/>
                </a:cubicBezTo>
                <a:cubicBezTo>
                  <a:pt x="7356" y="0"/>
                  <a:pt x="6726" y="960"/>
                  <a:pt x="6726" y="1920"/>
                </a:cubicBezTo>
                <a:cubicBezTo>
                  <a:pt x="6726" y="2880"/>
                  <a:pt x="7356" y="3840"/>
                  <a:pt x="8404" y="3840"/>
                </a:cubicBezTo>
                <a:cubicBezTo>
                  <a:pt x="8823" y="3840"/>
                  <a:pt x="9243" y="3600"/>
                  <a:pt x="9662" y="3120"/>
                </a:cubicBezTo>
                <a:cubicBezTo>
                  <a:pt x="10291" y="3600"/>
                  <a:pt x="11130" y="4800"/>
                  <a:pt x="11340" y="6000"/>
                </a:cubicBezTo>
                <a:cubicBezTo>
                  <a:pt x="11340" y="7200"/>
                  <a:pt x="10921" y="8400"/>
                  <a:pt x="10082" y="9600"/>
                </a:cubicBezTo>
                <a:cubicBezTo>
                  <a:pt x="2532" y="9600"/>
                  <a:pt x="2532" y="9600"/>
                  <a:pt x="2532" y="9600"/>
                </a:cubicBezTo>
                <a:cubicBezTo>
                  <a:pt x="1693" y="8400"/>
                  <a:pt x="1484" y="7200"/>
                  <a:pt x="1484" y="6000"/>
                </a:cubicBezTo>
                <a:cubicBezTo>
                  <a:pt x="1693" y="4800"/>
                  <a:pt x="3161" y="3120"/>
                  <a:pt x="3161" y="3120"/>
                </a:cubicBezTo>
                <a:cubicBezTo>
                  <a:pt x="3371" y="3600"/>
                  <a:pt x="3790" y="3840"/>
                  <a:pt x="4210" y="3840"/>
                </a:cubicBezTo>
                <a:cubicBezTo>
                  <a:pt x="5049" y="3840"/>
                  <a:pt x="5888" y="2880"/>
                  <a:pt x="5888" y="1920"/>
                </a:cubicBezTo>
                <a:cubicBezTo>
                  <a:pt x="5888" y="960"/>
                  <a:pt x="5049" y="0"/>
                  <a:pt x="4210" y="0"/>
                </a:cubicBezTo>
                <a:cubicBezTo>
                  <a:pt x="3371" y="0"/>
                  <a:pt x="2742" y="720"/>
                  <a:pt x="2742" y="1440"/>
                </a:cubicBezTo>
                <a:cubicBezTo>
                  <a:pt x="2742" y="1440"/>
                  <a:pt x="2742" y="1440"/>
                  <a:pt x="2742" y="1440"/>
                </a:cubicBezTo>
                <a:cubicBezTo>
                  <a:pt x="1693" y="2160"/>
                  <a:pt x="225" y="3600"/>
                  <a:pt x="16" y="6000"/>
                </a:cubicBezTo>
                <a:cubicBezTo>
                  <a:pt x="-194" y="8880"/>
                  <a:pt x="1693" y="11760"/>
                  <a:pt x="5678" y="14880"/>
                </a:cubicBezTo>
                <a:cubicBezTo>
                  <a:pt x="6097" y="15360"/>
                  <a:pt x="6307" y="18960"/>
                  <a:pt x="7565" y="20400"/>
                </a:cubicBezTo>
                <a:cubicBezTo>
                  <a:pt x="8194" y="21120"/>
                  <a:pt x="9033" y="21600"/>
                  <a:pt x="10291" y="21600"/>
                </a:cubicBezTo>
                <a:cubicBezTo>
                  <a:pt x="10291" y="21600"/>
                  <a:pt x="10501" y="21600"/>
                  <a:pt x="10501" y="21600"/>
                </a:cubicBezTo>
                <a:cubicBezTo>
                  <a:pt x="13437" y="21360"/>
                  <a:pt x="14066" y="18720"/>
                  <a:pt x="14486" y="16800"/>
                </a:cubicBezTo>
                <a:cubicBezTo>
                  <a:pt x="14695" y="15840"/>
                  <a:pt x="15115" y="14640"/>
                  <a:pt x="15534" y="14400"/>
                </a:cubicBezTo>
                <a:cubicBezTo>
                  <a:pt x="15744" y="14400"/>
                  <a:pt x="15744" y="14640"/>
                  <a:pt x="15744" y="14400"/>
                </a:cubicBezTo>
                <a:cubicBezTo>
                  <a:pt x="15744" y="16320"/>
                  <a:pt x="17002" y="17520"/>
                  <a:pt x="18680" y="17520"/>
                </a:cubicBezTo>
                <a:cubicBezTo>
                  <a:pt x="20148" y="17520"/>
                  <a:pt x="21406" y="16080"/>
                  <a:pt x="21406" y="14160"/>
                </a:cubicBezTo>
                <a:cubicBezTo>
                  <a:pt x="21406" y="12480"/>
                  <a:pt x="20148" y="11040"/>
                  <a:pt x="18680" y="11040"/>
                </a:cubicBezTo>
              </a:path>
            </a:pathLst>
          </a:custGeom>
          <a:solidFill>
            <a:srgbClr val="FFFFFF"/>
          </a:solidFill>
          <a:ln w="19050">
            <a:solidFill>
              <a:srgbClr val="A7A7A7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4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2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43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44" name="Line 16"/>
          <p:cNvSpPr/>
          <p:nvPr/>
        </p:nvSpPr>
        <p:spPr>
          <a:xfrm>
            <a:off x="3225944" y="3859321"/>
            <a:ext cx="1346157" cy="1"/>
          </a:xfrm>
          <a:prstGeom prst="line">
            <a:avLst/>
          </a:prstGeom>
          <a:ln w="25400">
            <a:solidFill>
              <a:srgbClr val="A7A7A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45" name="Line 17"/>
          <p:cNvSpPr/>
          <p:nvPr/>
        </p:nvSpPr>
        <p:spPr>
          <a:xfrm>
            <a:off x="2603716" y="4839336"/>
            <a:ext cx="1968383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46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Freeform 6"/>
          <p:cNvSpPr/>
          <p:nvPr/>
        </p:nvSpPr>
        <p:spPr>
          <a:xfrm>
            <a:off x="2409416" y="4725992"/>
            <a:ext cx="215594" cy="22669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48" name="Freeform 7"/>
          <p:cNvSpPr/>
          <p:nvPr/>
        </p:nvSpPr>
        <p:spPr>
          <a:xfrm>
            <a:off x="3011924" y="3747354"/>
            <a:ext cx="214020" cy="22393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49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0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1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2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3" name="Oval 13"/>
          <p:cNvSpPr/>
          <p:nvPr/>
        </p:nvSpPr>
        <p:spPr>
          <a:xfrm>
            <a:off x="4479098" y="3468499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4" name="Oval 14"/>
          <p:cNvSpPr/>
          <p:nvPr/>
        </p:nvSpPr>
        <p:spPr>
          <a:xfrm>
            <a:off x="4479098" y="4448515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55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56" name="TextBox 32"/>
          <p:cNvSpPr txBox="1"/>
          <p:nvPr/>
        </p:nvSpPr>
        <p:spPr>
          <a:xfrm>
            <a:off x="5664147" y="2668522"/>
            <a:ext cx="3109452" cy="44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Physical Exam</a:t>
            </a:r>
          </a:p>
        </p:txBody>
      </p:sp>
      <p:sp>
        <p:nvSpPr>
          <p:cNvPr id="457" name="TextBox 35"/>
          <p:cNvSpPr txBox="1"/>
          <p:nvPr/>
        </p:nvSpPr>
        <p:spPr>
          <a:xfrm>
            <a:off x="5664145" y="3661912"/>
            <a:ext cx="3109453" cy="39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ECG</a:t>
            </a:r>
          </a:p>
        </p:txBody>
      </p:sp>
      <p:sp>
        <p:nvSpPr>
          <p:cNvPr id="458" name="TextBox 38"/>
          <p:cNvSpPr txBox="1"/>
          <p:nvPr/>
        </p:nvSpPr>
        <p:spPr>
          <a:xfrm>
            <a:off x="5664144" y="4616191"/>
            <a:ext cx="3109453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Orthostatic Vitals</a:t>
            </a:r>
          </a:p>
        </p:txBody>
      </p:sp>
      <p:sp>
        <p:nvSpPr>
          <p:cNvPr id="459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rgbClr val="A7A7A7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Shape"/>
          <p:cNvSpPr/>
          <p:nvPr/>
        </p:nvSpPr>
        <p:spPr>
          <a:xfrm>
            <a:off x="4589217" y="3690108"/>
            <a:ext cx="546373" cy="338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47" y="21600"/>
                </a:moveTo>
                <a:cubicBezTo>
                  <a:pt x="7624" y="21600"/>
                  <a:pt x="7200" y="21263"/>
                  <a:pt x="7200" y="20587"/>
                </a:cubicBezTo>
                <a:cubicBezTo>
                  <a:pt x="6141" y="12488"/>
                  <a:pt x="6141" y="12488"/>
                  <a:pt x="6141" y="12488"/>
                </a:cubicBezTo>
                <a:cubicBezTo>
                  <a:pt x="5506" y="14513"/>
                  <a:pt x="5506" y="14513"/>
                  <a:pt x="5506" y="14513"/>
                </a:cubicBezTo>
                <a:cubicBezTo>
                  <a:pt x="5294" y="14850"/>
                  <a:pt x="5082" y="15188"/>
                  <a:pt x="4659" y="15188"/>
                </a:cubicBezTo>
                <a:cubicBezTo>
                  <a:pt x="847" y="15188"/>
                  <a:pt x="847" y="15188"/>
                  <a:pt x="847" y="15188"/>
                </a:cubicBezTo>
                <a:cubicBezTo>
                  <a:pt x="424" y="15188"/>
                  <a:pt x="0" y="14513"/>
                  <a:pt x="0" y="13837"/>
                </a:cubicBezTo>
                <a:cubicBezTo>
                  <a:pt x="0" y="13162"/>
                  <a:pt x="424" y="12488"/>
                  <a:pt x="847" y="12488"/>
                </a:cubicBezTo>
                <a:cubicBezTo>
                  <a:pt x="4235" y="12488"/>
                  <a:pt x="4235" y="12488"/>
                  <a:pt x="4235" y="12488"/>
                </a:cubicBezTo>
                <a:cubicBezTo>
                  <a:pt x="5718" y="8437"/>
                  <a:pt x="5718" y="8437"/>
                  <a:pt x="5718" y="8437"/>
                </a:cubicBezTo>
                <a:cubicBezTo>
                  <a:pt x="5929" y="8100"/>
                  <a:pt x="6353" y="7763"/>
                  <a:pt x="6565" y="7763"/>
                </a:cubicBezTo>
                <a:cubicBezTo>
                  <a:pt x="6988" y="8100"/>
                  <a:pt x="7200" y="8437"/>
                  <a:pt x="7200" y="8775"/>
                </a:cubicBezTo>
                <a:cubicBezTo>
                  <a:pt x="7835" y="13837"/>
                  <a:pt x="7835" y="13837"/>
                  <a:pt x="7835" y="13837"/>
                </a:cubicBezTo>
                <a:cubicBezTo>
                  <a:pt x="9318" y="1013"/>
                  <a:pt x="9318" y="1013"/>
                  <a:pt x="9318" y="1013"/>
                </a:cubicBezTo>
                <a:cubicBezTo>
                  <a:pt x="9318" y="338"/>
                  <a:pt x="9741" y="0"/>
                  <a:pt x="10165" y="0"/>
                </a:cubicBezTo>
                <a:cubicBezTo>
                  <a:pt x="10165" y="0"/>
                  <a:pt x="10165" y="0"/>
                  <a:pt x="10165" y="0"/>
                </a:cubicBezTo>
                <a:cubicBezTo>
                  <a:pt x="10588" y="0"/>
                  <a:pt x="10800" y="338"/>
                  <a:pt x="11012" y="1013"/>
                </a:cubicBezTo>
                <a:cubicBezTo>
                  <a:pt x="12494" y="15525"/>
                  <a:pt x="12494" y="15525"/>
                  <a:pt x="12494" y="15525"/>
                </a:cubicBezTo>
                <a:cubicBezTo>
                  <a:pt x="12918" y="13500"/>
                  <a:pt x="12918" y="13500"/>
                  <a:pt x="12918" y="13500"/>
                </a:cubicBezTo>
                <a:cubicBezTo>
                  <a:pt x="13129" y="12825"/>
                  <a:pt x="13341" y="12488"/>
                  <a:pt x="13765" y="12488"/>
                </a:cubicBezTo>
                <a:cubicBezTo>
                  <a:pt x="20753" y="12488"/>
                  <a:pt x="20753" y="12488"/>
                  <a:pt x="20753" y="12488"/>
                </a:cubicBezTo>
                <a:cubicBezTo>
                  <a:pt x="21176" y="12488"/>
                  <a:pt x="21600" y="13162"/>
                  <a:pt x="21600" y="13837"/>
                </a:cubicBezTo>
                <a:cubicBezTo>
                  <a:pt x="21600" y="14513"/>
                  <a:pt x="21176" y="15188"/>
                  <a:pt x="20753" y="15188"/>
                </a:cubicBezTo>
                <a:cubicBezTo>
                  <a:pt x="14188" y="15188"/>
                  <a:pt x="14188" y="15188"/>
                  <a:pt x="14188" y="15188"/>
                </a:cubicBezTo>
                <a:cubicBezTo>
                  <a:pt x="12918" y="20587"/>
                  <a:pt x="12918" y="20587"/>
                  <a:pt x="12918" y="20587"/>
                </a:cubicBezTo>
                <a:cubicBezTo>
                  <a:pt x="12706" y="20925"/>
                  <a:pt x="12494" y="21263"/>
                  <a:pt x="12071" y="21263"/>
                </a:cubicBezTo>
                <a:cubicBezTo>
                  <a:pt x="11647" y="21263"/>
                  <a:pt x="11435" y="20925"/>
                  <a:pt x="11435" y="20250"/>
                </a:cubicBezTo>
                <a:cubicBezTo>
                  <a:pt x="10165" y="8437"/>
                  <a:pt x="10165" y="8437"/>
                  <a:pt x="10165" y="8437"/>
                </a:cubicBezTo>
                <a:cubicBezTo>
                  <a:pt x="8682" y="20587"/>
                  <a:pt x="8682" y="20587"/>
                  <a:pt x="8682" y="20587"/>
                </a:cubicBezTo>
                <a:cubicBezTo>
                  <a:pt x="8682" y="21263"/>
                  <a:pt x="8259" y="21600"/>
                  <a:pt x="8047" y="2160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rgbClr val="A7A7A7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1" name="Shape"/>
          <p:cNvSpPr/>
          <p:nvPr/>
        </p:nvSpPr>
        <p:spPr>
          <a:xfrm>
            <a:off x="4612747" y="2638730"/>
            <a:ext cx="504426" cy="4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fill="norm" stroke="1" extrusionOk="0">
                <a:moveTo>
                  <a:pt x="19938" y="15120"/>
                </a:moveTo>
                <a:cubicBezTo>
                  <a:pt x="19938" y="14880"/>
                  <a:pt x="19938" y="14880"/>
                  <a:pt x="19938" y="14880"/>
                </a:cubicBezTo>
                <a:cubicBezTo>
                  <a:pt x="19938" y="13920"/>
                  <a:pt x="19309" y="13200"/>
                  <a:pt x="18680" y="13200"/>
                </a:cubicBezTo>
                <a:cubicBezTo>
                  <a:pt x="17841" y="13200"/>
                  <a:pt x="17212" y="13920"/>
                  <a:pt x="17212" y="14880"/>
                </a:cubicBezTo>
                <a:cubicBezTo>
                  <a:pt x="17212" y="14880"/>
                  <a:pt x="17212" y="14880"/>
                  <a:pt x="17212" y="15120"/>
                </a:cubicBezTo>
                <a:cubicBezTo>
                  <a:pt x="17002" y="14880"/>
                  <a:pt x="17002" y="14640"/>
                  <a:pt x="17002" y="14160"/>
                </a:cubicBezTo>
                <a:cubicBezTo>
                  <a:pt x="17002" y="13200"/>
                  <a:pt x="17631" y="12480"/>
                  <a:pt x="18680" y="12480"/>
                </a:cubicBezTo>
                <a:cubicBezTo>
                  <a:pt x="19519" y="12480"/>
                  <a:pt x="20148" y="13200"/>
                  <a:pt x="20148" y="14160"/>
                </a:cubicBezTo>
                <a:cubicBezTo>
                  <a:pt x="20148" y="14640"/>
                  <a:pt x="20148" y="14880"/>
                  <a:pt x="19938" y="15120"/>
                </a:cubicBezTo>
                <a:moveTo>
                  <a:pt x="4000" y="11280"/>
                </a:moveTo>
                <a:cubicBezTo>
                  <a:pt x="8823" y="11280"/>
                  <a:pt x="8823" y="11280"/>
                  <a:pt x="8823" y="11280"/>
                </a:cubicBezTo>
                <a:cubicBezTo>
                  <a:pt x="8194" y="12000"/>
                  <a:pt x="7565" y="12480"/>
                  <a:pt x="6936" y="12960"/>
                </a:cubicBezTo>
                <a:cubicBezTo>
                  <a:pt x="6726" y="13200"/>
                  <a:pt x="6097" y="13200"/>
                  <a:pt x="5678" y="12960"/>
                </a:cubicBezTo>
                <a:cubicBezTo>
                  <a:pt x="5049" y="12480"/>
                  <a:pt x="4420" y="11760"/>
                  <a:pt x="4000" y="11280"/>
                </a:cubicBezTo>
                <a:moveTo>
                  <a:pt x="18680" y="11040"/>
                </a:moveTo>
                <a:cubicBezTo>
                  <a:pt x="17631" y="11040"/>
                  <a:pt x="16792" y="11520"/>
                  <a:pt x="16163" y="12480"/>
                </a:cubicBezTo>
                <a:cubicBezTo>
                  <a:pt x="15744" y="12480"/>
                  <a:pt x="15324" y="12480"/>
                  <a:pt x="14905" y="12720"/>
                </a:cubicBezTo>
                <a:cubicBezTo>
                  <a:pt x="13856" y="13440"/>
                  <a:pt x="13437" y="14880"/>
                  <a:pt x="13018" y="16320"/>
                </a:cubicBezTo>
                <a:cubicBezTo>
                  <a:pt x="12598" y="18480"/>
                  <a:pt x="12179" y="19680"/>
                  <a:pt x="10501" y="19920"/>
                </a:cubicBezTo>
                <a:cubicBezTo>
                  <a:pt x="9662" y="19920"/>
                  <a:pt x="9033" y="19680"/>
                  <a:pt x="8614" y="19200"/>
                </a:cubicBezTo>
                <a:cubicBezTo>
                  <a:pt x="7775" y="18240"/>
                  <a:pt x="7565" y="16320"/>
                  <a:pt x="7565" y="15360"/>
                </a:cubicBezTo>
                <a:cubicBezTo>
                  <a:pt x="7565" y="14880"/>
                  <a:pt x="7565" y="14640"/>
                  <a:pt x="7985" y="14400"/>
                </a:cubicBezTo>
                <a:cubicBezTo>
                  <a:pt x="11340" y="11520"/>
                  <a:pt x="13018" y="8640"/>
                  <a:pt x="12808" y="6000"/>
                </a:cubicBezTo>
                <a:cubicBezTo>
                  <a:pt x="12598" y="3360"/>
                  <a:pt x="10711" y="1920"/>
                  <a:pt x="9872" y="1200"/>
                </a:cubicBezTo>
                <a:cubicBezTo>
                  <a:pt x="9872" y="1440"/>
                  <a:pt x="9872" y="1440"/>
                  <a:pt x="9872" y="1200"/>
                </a:cubicBezTo>
                <a:cubicBezTo>
                  <a:pt x="9662" y="480"/>
                  <a:pt x="9033" y="0"/>
                  <a:pt x="8404" y="0"/>
                </a:cubicBezTo>
                <a:cubicBezTo>
                  <a:pt x="7356" y="0"/>
                  <a:pt x="6726" y="960"/>
                  <a:pt x="6726" y="1920"/>
                </a:cubicBezTo>
                <a:cubicBezTo>
                  <a:pt x="6726" y="2880"/>
                  <a:pt x="7356" y="3840"/>
                  <a:pt x="8404" y="3840"/>
                </a:cubicBezTo>
                <a:cubicBezTo>
                  <a:pt x="8823" y="3840"/>
                  <a:pt x="9243" y="3600"/>
                  <a:pt x="9662" y="3120"/>
                </a:cubicBezTo>
                <a:cubicBezTo>
                  <a:pt x="10291" y="3600"/>
                  <a:pt x="11130" y="4800"/>
                  <a:pt x="11340" y="6000"/>
                </a:cubicBezTo>
                <a:cubicBezTo>
                  <a:pt x="11340" y="7200"/>
                  <a:pt x="10921" y="8400"/>
                  <a:pt x="10082" y="9600"/>
                </a:cubicBezTo>
                <a:cubicBezTo>
                  <a:pt x="2532" y="9600"/>
                  <a:pt x="2532" y="9600"/>
                  <a:pt x="2532" y="9600"/>
                </a:cubicBezTo>
                <a:cubicBezTo>
                  <a:pt x="1693" y="8400"/>
                  <a:pt x="1484" y="7200"/>
                  <a:pt x="1484" y="6000"/>
                </a:cubicBezTo>
                <a:cubicBezTo>
                  <a:pt x="1693" y="4800"/>
                  <a:pt x="3161" y="3120"/>
                  <a:pt x="3161" y="3120"/>
                </a:cubicBezTo>
                <a:cubicBezTo>
                  <a:pt x="3371" y="3600"/>
                  <a:pt x="3790" y="3840"/>
                  <a:pt x="4210" y="3840"/>
                </a:cubicBezTo>
                <a:cubicBezTo>
                  <a:pt x="5049" y="3840"/>
                  <a:pt x="5888" y="2880"/>
                  <a:pt x="5888" y="1920"/>
                </a:cubicBezTo>
                <a:cubicBezTo>
                  <a:pt x="5888" y="960"/>
                  <a:pt x="5049" y="0"/>
                  <a:pt x="4210" y="0"/>
                </a:cubicBezTo>
                <a:cubicBezTo>
                  <a:pt x="3371" y="0"/>
                  <a:pt x="2742" y="720"/>
                  <a:pt x="2742" y="1440"/>
                </a:cubicBezTo>
                <a:cubicBezTo>
                  <a:pt x="2742" y="1440"/>
                  <a:pt x="2742" y="1440"/>
                  <a:pt x="2742" y="1440"/>
                </a:cubicBezTo>
                <a:cubicBezTo>
                  <a:pt x="1693" y="2160"/>
                  <a:pt x="225" y="3600"/>
                  <a:pt x="16" y="6000"/>
                </a:cubicBezTo>
                <a:cubicBezTo>
                  <a:pt x="-194" y="8880"/>
                  <a:pt x="1693" y="11760"/>
                  <a:pt x="5678" y="14880"/>
                </a:cubicBezTo>
                <a:cubicBezTo>
                  <a:pt x="6097" y="15360"/>
                  <a:pt x="6307" y="18960"/>
                  <a:pt x="7565" y="20400"/>
                </a:cubicBezTo>
                <a:cubicBezTo>
                  <a:pt x="8194" y="21120"/>
                  <a:pt x="9033" y="21600"/>
                  <a:pt x="10291" y="21600"/>
                </a:cubicBezTo>
                <a:cubicBezTo>
                  <a:pt x="10291" y="21600"/>
                  <a:pt x="10501" y="21600"/>
                  <a:pt x="10501" y="21600"/>
                </a:cubicBezTo>
                <a:cubicBezTo>
                  <a:pt x="13437" y="21360"/>
                  <a:pt x="14066" y="18720"/>
                  <a:pt x="14486" y="16800"/>
                </a:cubicBezTo>
                <a:cubicBezTo>
                  <a:pt x="14695" y="15840"/>
                  <a:pt x="15115" y="14640"/>
                  <a:pt x="15534" y="14400"/>
                </a:cubicBezTo>
                <a:cubicBezTo>
                  <a:pt x="15744" y="14400"/>
                  <a:pt x="15744" y="14640"/>
                  <a:pt x="15744" y="14400"/>
                </a:cubicBezTo>
                <a:cubicBezTo>
                  <a:pt x="15744" y="16320"/>
                  <a:pt x="17002" y="17520"/>
                  <a:pt x="18680" y="17520"/>
                </a:cubicBezTo>
                <a:cubicBezTo>
                  <a:pt x="20148" y="17520"/>
                  <a:pt x="21406" y="16080"/>
                  <a:pt x="21406" y="14160"/>
                </a:cubicBezTo>
                <a:cubicBezTo>
                  <a:pt x="21406" y="12480"/>
                  <a:pt x="20148" y="11040"/>
                  <a:pt x="18680" y="11040"/>
                </a:cubicBezTo>
              </a:path>
            </a:pathLst>
          </a:custGeom>
          <a:solidFill>
            <a:srgbClr val="FFFFFF"/>
          </a:solidFill>
          <a:ln w="19050">
            <a:solidFill>
              <a:srgbClr val="A7A7A7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2" name="Shape"/>
          <p:cNvSpPr/>
          <p:nvPr/>
        </p:nvSpPr>
        <p:spPr>
          <a:xfrm>
            <a:off x="4631412" y="4626884"/>
            <a:ext cx="461984" cy="42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35" y="12025"/>
                </a:moveTo>
                <a:cubicBezTo>
                  <a:pt x="12494" y="12025"/>
                  <a:pt x="10376" y="9798"/>
                  <a:pt x="10376" y="7126"/>
                </a:cubicBezTo>
                <a:cubicBezTo>
                  <a:pt x="10376" y="4231"/>
                  <a:pt x="12494" y="2004"/>
                  <a:pt x="15035" y="2004"/>
                </a:cubicBezTo>
                <a:cubicBezTo>
                  <a:pt x="17788" y="2004"/>
                  <a:pt x="19906" y="4231"/>
                  <a:pt x="19906" y="7126"/>
                </a:cubicBezTo>
                <a:cubicBezTo>
                  <a:pt x="19906" y="9798"/>
                  <a:pt x="17788" y="12025"/>
                  <a:pt x="15035" y="12025"/>
                </a:cubicBezTo>
                <a:moveTo>
                  <a:pt x="9529" y="0"/>
                </a:moveTo>
                <a:cubicBezTo>
                  <a:pt x="8682" y="0"/>
                  <a:pt x="8259" y="668"/>
                  <a:pt x="8259" y="1336"/>
                </a:cubicBezTo>
                <a:cubicBezTo>
                  <a:pt x="8259" y="12915"/>
                  <a:pt x="8259" y="12915"/>
                  <a:pt x="8259" y="12915"/>
                </a:cubicBezTo>
                <a:cubicBezTo>
                  <a:pt x="8259" y="13584"/>
                  <a:pt x="8682" y="14252"/>
                  <a:pt x="9529" y="14252"/>
                </a:cubicBezTo>
                <a:cubicBezTo>
                  <a:pt x="14824" y="14252"/>
                  <a:pt x="14824" y="14252"/>
                  <a:pt x="14824" y="14252"/>
                </a:cubicBezTo>
                <a:cubicBezTo>
                  <a:pt x="14824" y="16256"/>
                  <a:pt x="14400" y="17814"/>
                  <a:pt x="13553" y="18705"/>
                </a:cubicBezTo>
                <a:cubicBezTo>
                  <a:pt x="12282" y="20041"/>
                  <a:pt x="10165" y="20041"/>
                  <a:pt x="7835" y="19819"/>
                </a:cubicBezTo>
                <a:cubicBezTo>
                  <a:pt x="7624" y="19819"/>
                  <a:pt x="7200" y="19819"/>
                  <a:pt x="6776" y="19819"/>
                </a:cubicBezTo>
                <a:cubicBezTo>
                  <a:pt x="3600" y="19819"/>
                  <a:pt x="3388" y="16478"/>
                  <a:pt x="3388" y="16033"/>
                </a:cubicBezTo>
                <a:cubicBezTo>
                  <a:pt x="3388" y="13584"/>
                  <a:pt x="3388" y="13584"/>
                  <a:pt x="3388" y="13584"/>
                </a:cubicBezTo>
                <a:cubicBezTo>
                  <a:pt x="4447" y="13138"/>
                  <a:pt x="5294" y="11579"/>
                  <a:pt x="5294" y="10021"/>
                </a:cubicBezTo>
                <a:cubicBezTo>
                  <a:pt x="5294" y="8016"/>
                  <a:pt x="4024" y="6458"/>
                  <a:pt x="2541" y="6458"/>
                </a:cubicBezTo>
                <a:cubicBezTo>
                  <a:pt x="1059" y="6458"/>
                  <a:pt x="0" y="8016"/>
                  <a:pt x="0" y="10021"/>
                </a:cubicBezTo>
                <a:cubicBezTo>
                  <a:pt x="0" y="11579"/>
                  <a:pt x="635" y="12915"/>
                  <a:pt x="1694" y="13584"/>
                </a:cubicBezTo>
                <a:cubicBezTo>
                  <a:pt x="1694" y="16033"/>
                  <a:pt x="1694" y="16033"/>
                  <a:pt x="1694" y="16033"/>
                </a:cubicBezTo>
                <a:cubicBezTo>
                  <a:pt x="1694" y="18037"/>
                  <a:pt x="2753" y="21600"/>
                  <a:pt x="6776" y="21600"/>
                </a:cubicBezTo>
                <a:cubicBezTo>
                  <a:pt x="7200" y="21600"/>
                  <a:pt x="7624" y="21600"/>
                  <a:pt x="7835" y="21600"/>
                </a:cubicBezTo>
                <a:cubicBezTo>
                  <a:pt x="8259" y="21600"/>
                  <a:pt x="8682" y="21600"/>
                  <a:pt x="9106" y="21600"/>
                </a:cubicBezTo>
                <a:cubicBezTo>
                  <a:pt x="11224" y="21600"/>
                  <a:pt x="13341" y="21377"/>
                  <a:pt x="14824" y="19819"/>
                </a:cubicBezTo>
                <a:cubicBezTo>
                  <a:pt x="15882" y="18705"/>
                  <a:pt x="16518" y="16924"/>
                  <a:pt x="16518" y="14252"/>
                </a:cubicBezTo>
                <a:cubicBezTo>
                  <a:pt x="20329" y="14252"/>
                  <a:pt x="20329" y="14252"/>
                  <a:pt x="20329" y="14252"/>
                </a:cubicBezTo>
                <a:cubicBezTo>
                  <a:pt x="20965" y="14252"/>
                  <a:pt x="21600" y="13584"/>
                  <a:pt x="21600" y="12915"/>
                </a:cubicBezTo>
                <a:cubicBezTo>
                  <a:pt x="21600" y="1336"/>
                  <a:pt x="21600" y="1336"/>
                  <a:pt x="21600" y="1336"/>
                </a:cubicBezTo>
                <a:cubicBezTo>
                  <a:pt x="21600" y="668"/>
                  <a:pt x="20965" y="0"/>
                  <a:pt x="20329" y="0"/>
                </a:cubicBezTo>
                <a:lnTo>
                  <a:pt x="9529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3" name="Shape"/>
          <p:cNvSpPr/>
          <p:nvPr/>
        </p:nvSpPr>
        <p:spPr>
          <a:xfrm>
            <a:off x="4879687" y="4690621"/>
            <a:ext cx="150853" cy="148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27" y="19059"/>
                </a:moveTo>
                <a:cubicBezTo>
                  <a:pt x="5891" y="19059"/>
                  <a:pt x="2618" y="15247"/>
                  <a:pt x="2618" y="10800"/>
                </a:cubicBezTo>
                <a:cubicBezTo>
                  <a:pt x="2618" y="6353"/>
                  <a:pt x="5891" y="2541"/>
                  <a:pt x="11127" y="2541"/>
                </a:cubicBezTo>
                <a:cubicBezTo>
                  <a:pt x="15709" y="2541"/>
                  <a:pt x="18982" y="6353"/>
                  <a:pt x="18982" y="10800"/>
                </a:cubicBezTo>
                <a:cubicBezTo>
                  <a:pt x="18982" y="15247"/>
                  <a:pt x="15709" y="19059"/>
                  <a:pt x="11127" y="19059"/>
                </a:cubicBezTo>
                <a:moveTo>
                  <a:pt x="11127" y="0"/>
                </a:moveTo>
                <a:cubicBezTo>
                  <a:pt x="4582" y="0"/>
                  <a:pt x="0" y="5082"/>
                  <a:pt x="0" y="10800"/>
                </a:cubicBezTo>
                <a:cubicBezTo>
                  <a:pt x="0" y="16518"/>
                  <a:pt x="4582" y="21600"/>
                  <a:pt x="11127" y="21600"/>
                </a:cubicBezTo>
                <a:cubicBezTo>
                  <a:pt x="17018" y="21600"/>
                  <a:pt x="21600" y="16518"/>
                  <a:pt x="21600" y="10800"/>
                </a:cubicBezTo>
                <a:cubicBezTo>
                  <a:pt x="21600" y="5082"/>
                  <a:pt x="17018" y="0"/>
                  <a:pt x="11127" y="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4" name="Circle"/>
          <p:cNvSpPr/>
          <p:nvPr/>
        </p:nvSpPr>
        <p:spPr>
          <a:xfrm>
            <a:off x="4983398" y="4727042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5" name="Shape"/>
          <p:cNvSpPr/>
          <p:nvPr/>
        </p:nvSpPr>
        <p:spPr>
          <a:xfrm>
            <a:off x="4917400" y="4791915"/>
            <a:ext cx="9430" cy="7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0" fill="norm" stroke="1" extrusionOk="0">
                <a:moveTo>
                  <a:pt x="0" y="8100"/>
                </a:moveTo>
                <a:cubicBezTo>
                  <a:pt x="0" y="8100"/>
                  <a:pt x="0" y="18900"/>
                  <a:pt x="0" y="18900"/>
                </a:cubicBezTo>
                <a:cubicBezTo>
                  <a:pt x="10800" y="18900"/>
                  <a:pt x="10800" y="18900"/>
                  <a:pt x="21600" y="18900"/>
                </a:cubicBezTo>
                <a:cubicBezTo>
                  <a:pt x="21600" y="18900"/>
                  <a:pt x="21600" y="8100"/>
                  <a:pt x="21600" y="8100"/>
                </a:cubicBezTo>
                <a:cubicBezTo>
                  <a:pt x="10800" y="-2700"/>
                  <a:pt x="10800" y="-2700"/>
                  <a:pt x="0" y="810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Circle"/>
          <p:cNvSpPr/>
          <p:nvPr/>
        </p:nvSpPr>
        <p:spPr>
          <a:xfrm>
            <a:off x="4999111" y="4760426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7" name="Circle"/>
          <p:cNvSpPr/>
          <p:nvPr/>
        </p:nvSpPr>
        <p:spPr>
          <a:xfrm>
            <a:off x="4901688" y="4760426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8" name="Shape"/>
          <p:cNvSpPr/>
          <p:nvPr/>
        </p:nvSpPr>
        <p:spPr>
          <a:xfrm>
            <a:off x="4983398" y="4791915"/>
            <a:ext cx="9431" cy="7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0" fill="norm" stroke="1" extrusionOk="0">
                <a:moveTo>
                  <a:pt x="0" y="8100"/>
                </a:moveTo>
                <a:cubicBezTo>
                  <a:pt x="0" y="8100"/>
                  <a:pt x="0" y="18900"/>
                  <a:pt x="0" y="18900"/>
                </a:cubicBezTo>
                <a:cubicBezTo>
                  <a:pt x="10800" y="18900"/>
                  <a:pt x="10800" y="18900"/>
                  <a:pt x="21600" y="18900"/>
                </a:cubicBezTo>
                <a:cubicBezTo>
                  <a:pt x="21600" y="18900"/>
                  <a:pt x="21600" y="8100"/>
                  <a:pt x="21600" y="8100"/>
                </a:cubicBezTo>
                <a:cubicBezTo>
                  <a:pt x="10800" y="-2700"/>
                  <a:pt x="10800" y="-2700"/>
                  <a:pt x="0" y="810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9" name="Circle"/>
          <p:cNvSpPr/>
          <p:nvPr/>
        </p:nvSpPr>
        <p:spPr>
          <a:xfrm>
            <a:off x="4917400" y="4727042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0" name="Shape"/>
          <p:cNvSpPr/>
          <p:nvPr/>
        </p:nvSpPr>
        <p:spPr>
          <a:xfrm>
            <a:off x="4942541" y="4730074"/>
            <a:ext cx="25143" cy="48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9818"/>
                </a:moveTo>
                <a:cubicBezTo>
                  <a:pt x="17280" y="3927"/>
                  <a:pt x="17280" y="3927"/>
                  <a:pt x="17280" y="3927"/>
                </a:cubicBezTo>
                <a:cubicBezTo>
                  <a:pt x="17280" y="1964"/>
                  <a:pt x="12960" y="0"/>
                  <a:pt x="12960" y="0"/>
                </a:cubicBezTo>
                <a:cubicBezTo>
                  <a:pt x="8640" y="0"/>
                  <a:pt x="4320" y="1964"/>
                  <a:pt x="4320" y="3927"/>
                </a:cubicBezTo>
                <a:cubicBezTo>
                  <a:pt x="4320" y="9818"/>
                  <a:pt x="4320" y="9818"/>
                  <a:pt x="4320" y="9818"/>
                </a:cubicBezTo>
                <a:cubicBezTo>
                  <a:pt x="0" y="11782"/>
                  <a:pt x="0" y="13745"/>
                  <a:pt x="0" y="15709"/>
                </a:cubicBezTo>
                <a:cubicBezTo>
                  <a:pt x="0" y="19636"/>
                  <a:pt x="4320" y="21600"/>
                  <a:pt x="12960" y="21600"/>
                </a:cubicBezTo>
                <a:cubicBezTo>
                  <a:pt x="17280" y="21600"/>
                  <a:pt x="21600" y="19636"/>
                  <a:pt x="21600" y="15709"/>
                </a:cubicBezTo>
                <a:cubicBezTo>
                  <a:pt x="21600" y="13745"/>
                  <a:pt x="21600" y="11782"/>
                  <a:pt x="17280" y="9818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1" name="Circle"/>
          <p:cNvSpPr/>
          <p:nvPr/>
        </p:nvSpPr>
        <p:spPr>
          <a:xfrm>
            <a:off x="4948828" y="4711866"/>
            <a:ext cx="12572" cy="910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2" name="Circle"/>
          <p:cNvSpPr/>
          <p:nvPr/>
        </p:nvSpPr>
        <p:spPr>
          <a:xfrm>
            <a:off x="4948828" y="4805952"/>
            <a:ext cx="12572" cy="910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4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6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7" name="Line 15"/>
          <p:cNvSpPr/>
          <p:nvPr/>
        </p:nvSpPr>
        <p:spPr>
          <a:xfrm>
            <a:off x="3225942" y="2890498"/>
            <a:ext cx="1346158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8" name="Line 16"/>
          <p:cNvSpPr/>
          <p:nvPr/>
        </p:nvSpPr>
        <p:spPr>
          <a:xfrm>
            <a:off x="3225944" y="3859321"/>
            <a:ext cx="1346157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79" name="Line 17"/>
          <p:cNvSpPr/>
          <p:nvPr/>
        </p:nvSpPr>
        <p:spPr>
          <a:xfrm>
            <a:off x="2603716" y="4839336"/>
            <a:ext cx="1968383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80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1" name="Freeform 6"/>
          <p:cNvSpPr/>
          <p:nvPr/>
        </p:nvSpPr>
        <p:spPr>
          <a:xfrm>
            <a:off x="2409416" y="4725992"/>
            <a:ext cx="215594" cy="22669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2" name="Freeform 7"/>
          <p:cNvSpPr/>
          <p:nvPr/>
        </p:nvSpPr>
        <p:spPr>
          <a:xfrm>
            <a:off x="3011924" y="3747354"/>
            <a:ext cx="214020" cy="22393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3" name="Freeform 8"/>
          <p:cNvSpPr/>
          <p:nvPr/>
        </p:nvSpPr>
        <p:spPr>
          <a:xfrm>
            <a:off x="3011924" y="2778534"/>
            <a:ext cx="214020" cy="2239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4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5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6" name="Oval 12"/>
          <p:cNvSpPr/>
          <p:nvPr/>
        </p:nvSpPr>
        <p:spPr>
          <a:xfrm>
            <a:off x="4479098" y="2499677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7" name="Oval 13"/>
          <p:cNvSpPr/>
          <p:nvPr/>
        </p:nvSpPr>
        <p:spPr>
          <a:xfrm>
            <a:off x="4479098" y="3468499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8" name="Oval 14"/>
          <p:cNvSpPr/>
          <p:nvPr/>
        </p:nvSpPr>
        <p:spPr>
          <a:xfrm>
            <a:off x="4479098" y="4448515"/>
            <a:ext cx="766611" cy="781644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89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90" name="TextBox 32"/>
          <p:cNvSpPr txBox="1"/>
          <p:nvPr/>
        </p:nvSpPr>
        <p:spPr>
          <a:xfrm>
            <a:off x="5664147" y="2668522"/>
            <a:ext cx="3109452" cy="443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Physical Exam</a:t>
            </a:r>
          </a:p>
        </p:txBody>
      </p:sp>
      <p:sp>
        <p:nvSpPr>
          <p:cNvPr id="491" name="TextBox 35"/>
          <p:cNvSpPr txBox="1"/>
          <p:nvPr/>
        </p:nvSpPr>
        <p:spPr>
          <a:xfrm>
            <a:off x="5664145" y="3661912"/>
            <a:ext cx="3109453" cy="39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ECG</a:t>
            </a:r>
          </a:p>
        </p:txBody>
      </p:sp>
      <p:sp>
        <p:nvSpPr>
          <p:cNvPr id="492" name="TextBox 38"/>
          <p:cNvSpPr txBox="1"/>
          <p:nvPr/>
        </p:nvSpPr>
        <p:spPr>
          <a:xfrm>
            <a:off x="5664144" y="4616191"/>
            <a:ext cx="3109453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Orthostatic Vitals</a:t>
            </a:r>
          </a:p>
        </p:txBody>
      </p:sp>
      <p:sp>
        <p:nvSpPr>
          <p:cNvPr id="493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4" name="Shape"/>
          <p:cNvSpPr/>
          <p:nvPr/>
        </p:nvSpPr>
        <p:spPr>
          <a:xfrm>
            <a:off x="4589217" y="3690108"/>
            <a:ext cx="546373" cy="338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47" y="21600"/>
                </a:moveTo>
                <a:cubicBezTo>
                  <a:pt x="7624" y="21600"/>
                  <a:pt x="7200" y="21263"/>
                  <a:pt x="7200" y="20587"/>
                </a:cubicBezTo>
                <a:cubicBezTo>
                  <a:pt x="6141" y="12488"/>
                  <a:pt x="6141" y="12488"/>
                  <a:pt x="6141" y="12488"/>
                </a:cubicBezTo>
                <a:cubicBezTo>
                  <a:pt x="5506" y="14513"/>
                  <a:pt x="5506" y="14513"/>
                  <a:pt x="5506" y="14513"/>
                </a:cubicBezTo>
                <a:cubicBezTo>
                  <a:pt x="5294" y="14850"/>
                  <a:pt x="5082" y="15188"/>
                  <a:pt x="4659" y="15188"/>
                </a:cubicBezTo>
                <a:cubicBezTo>
                  <a:pt x="847" y="15188"/>
                  <a:pt x="847" y="15188"/>
                  <a:pt x="847" y="15188"/>
                </a:cubicBezTo>
                <a:cubicBezTo>
                  <a:pt x="424" y="15188"/>
                  <a:pt x="0" y="14513"/>
                  <a:pt x="0" y="13837"/>
                </a:cubicBezTo>
                <a:cubicBezTo>
                  <a:pt x="0" y="13162"/>
                  <a:pt x="424" y="12488"/>
                  <a:pt x="847" y="12488"/>
                </a:cubicBezTo>
                <a:cubicBezTo>
                  <a:pt x="4235" y="12488"/>
                  <a:pt x="4235" y="12488"/>
                  <a:pt x="4235" y="12488"/>
                </a:cubicBezTo>
                <a:cubicBezTo>
                  <a:pt x="5718" y="8437"/>
                  <a:pt x="5718" y="8437"/>
                  <a:pt x="5718" y="8437"/>
                </a:cubicBezTo>
                <a:cubicBezTo>
                  <a:pt x="5929" y="8100"/>
                  <a:pt x="6353" y="7763"/>
                  <a:pt x="6565" y="7763"/>
                </a:cubicBezTo>
                <a:cubicBezTo>
                  <a:pt x="6988" y="8100"/>
                  <a:pt x="7200" y="8437"/>
                  <a:pt x="7200" y="8775"/>
                </a:cubicBezTo>
                <a:cubicBezTo>
                  <a:pt x="7835" y="13837"/>
                  <a:pt x="7835" y="13837"/>
                  <a:pt x="7835" y="13837"/>
                </a:cubicBezTo>
                <a:cubicBezTo>
                  <a:pt x="9318" y="1013"/>
                  <a:pt x="9318" y="1013"/>
                  <a:pt x="9318" y="1013"/>
                </a:cubicBezTo>
                <a:cubicBezTo>
                  <a:pt x="9318" y="338"/>
                  <a:pt x="9741" y="0"/>
                  <a:pt x="10165" y="0"/>
                </a:cubicBezTo>
                <a:cubicBezTo>
                  <a:pt x="10165" y="0"/>
                  <a:pt x="10165" y="0"/>
                  <a:pt x="10165" y="0"/>
                </a:cubicBezTo>
                <a:cubicBezTo>
                  <a:pt x="10588" y="0"/>
                  <a:pt x="10800" y="338"/>
                  <a:pt x="11012" y="1013"/>
                </a:cubicBezTo>
                <a:cubicBezTo>
                  <a:pt x="12494" y="15525"/>
                  <a:pt x="12494" y="15525"/>
                  <a:pt x="12494" y="15525"/>
                </a:cubicBezTo>
                <a:cubicBezTo>
                  <a:pt x="12918" y="13500"/>
                  <a:pt x="12918" y="13500"/>
                  <a:pt x="12918" y="13500"/>
                </a:cubicBezTo>
                <a:cubicBezTo>
                  <a:pt x="13129" y="12825"/>
                  <a:pt x="13341" y="12488"/>
                  <a:pt x="13765" y="12488"/>
                </a:cubicBezTo>
                <a:cubicBezTo>
                  <a:pt x="20753" y="12488"/>
                  <a:pt x="20753" y="12488"/>
                  <a:pt x="20753" y="12488"/>
                </a:cubicBezTo>
                <a:cubicBezTo>
                  <a:pt x="21176" y="12488"/>
                  <a:pt x="21600" y="13162"/>
                  <a:pt x="21600" y="13837"/>
                </a:cubicBezTo>
                <a:cubicBezTo>
                  <a:pt x="21600" y="14513"/>
                  <a:pt x="21176" y="15188"/>
                  <a:pt x="20753" y="15188"/>
                </a:cubicBezTo>
                <a:cubicBezTo>
                  <a:pt x="14188" y="15188"/>
                  <a:pt x="14188" y="15188"/>
                  <a:pt x="14188" y="15188"/>
                </a:cubicBezTo>
                <a:cubicBezTo>
                  <a:pt x="12918" y="20587"/>
                  <a:pt x="12918" y="20587"/>
                  <a:pt x="12918" y="20587"/>
                </a:cubicBezTo>
                <a:cubicBezTo>
                  <a:pt x="12706" y="20925"/>
                  <a:pt x="12494" y="21263"/>
                  <a:pt x="12071" y="21263"/>
                </a:cubicBezTo>
                <a:cubicBezTo>
                  <a:pt x="11647" y="21263"/>
                  <a:pt x="11435" y="20925"/>
                  <a:pt x="11435" y="20250"/>
                </a:cubicBezTo>
                <a:cubicBezTo>
                  <a:pt x="10165" y="8437"/>
                  <a:pt x="10165" y="8437"/>
                  <a:pt x="10165" y="8437"/>
                </a:cubicBezTo>
                <a:cubicBezTo>
                  <a:pt x="8682" y="20587"/>
                  <a:pt x="8682" y="20587"/>
                  <a:pt x="8682" y="20587"/>
                </a:cubicBezTo>
                <a:cubicBezTo>
                  <a:pt x="8682" y="21263"/>
                  <a:pt x="8259" y="21600"/>
                  <a:pt x="8047" y="2160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5" name="Shape"/>
          <p:cNvSpPr/>
          <p:nvPr/>
        </p:nvSpPr>
        <p:spPr>
          <a:xfrm>
            <a:off x="4612747" y="2638730"/>
            <a:ext cx="504426" cy="4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fill="norm" stroke="1" extrusionOk="0">
                <a:moveTo>
                  <a:pt x="19938" y="15120"/>
                </a:moveTo>
                <a:cubicBezTo>
                  <a:pt x="19938" y="14880"/>
                  <a:pt x="19938" y="14880"/>
                  <a:pt x="19938" y="14880"/>
                </a:cubicBezTo>
                <a:cubicBezTo>
                  <a:pt x="19938" y="13920"/>
                  <a:pt x="19309" y="13200"/>
                  <a:pt x="18680" y="13200"/>
                </a:cubicBezTo>
                <a:cubicBezTo>
                  <a:pt x="17841" y="13200"/>
                  <a:pt x="17212" y="13920"/>
                  <a:pt x="17212" y="14880"/>
                </a:cubicBezTo>
                <a:cubicBezTo>
                  <a:pt x="17212" y="14880"/>
                  <a:pt x="17212" y="14880"/>
                  <a:pt x="17212" y="15120"/>
                </a:cubicBezTo>
                <a:cubicBezTo>
                  <a:pt x="17002" y="14880"/>
                  <a:pt x="17002" y="14640"/>
                  <a:pt x="17002" y="14160"/>
                </a:cubicBezTo>
                <a:cubicBezTo>
                  <a:pt x="17002" y="13200"/>
                  <a:pt x="17631" y="12480"/>
                  <a:pt x="18680" y="12480"/>
                </a:cubicBezTo>
                <a:cubicBezTo>
                  <a:pt x="19519" y="12480"/>
                  <a:pt x="20148" y="13200"/>
                  <a:pt x="20148" y="14160"/>
                </a:cubicBezTo>
                <a:cubicBezTo>
                  <a:pt x="20148" y="14640"/>
                  <a:pt x="20148" y="14880"/>
                  <a:pt x="19938" y="15120"/>
                </a:cubicBezTo>
                <a:moveTo>
                  <a:pt x="4000" y="11280"/>
                </a:moveTo>
                <a:cubicBezTo>
                  <a:pt x="8823" y="11280"/>
                  <a:pt x="8823" y="11280"/>
                  <a:pt x="8823" y="11280"/>
                </a:cubicBezTo>
                <a:cubicBezTo>
                  <a:pt x="8194" y="12000"/>
                  <a:pt x="7565" y="12480"/>
                  <a:pt x="6936" y="12960"/>
                </a:cubicBezTo>
                <a:cubicBezTo>
                  <a:pt x="6726" y="13200"/>
                  <a:pt x="6097" y="13200"/>
                  <a:pt x="5678" y="12960"/>
                </a:cubicBezTo>
                <a:cubicBezTo>
                  <a:pt x="5049" y="12480"/>
                  <a:pt x="4420" y="11760"/>
                  <a:pt x="4000" y="11280"/>
                </a:cubicBezTo>
                <a:moveTo>
                  <a:pt x="18680" y="11040"/>
                </a:moveTo>
                <a:cubicBezTo>
                  <a:pt x="17631" y="11040"/>
                  <a:pt x="16792" y="11520"/>
                  <a:pt x="16163" y="12480"/>
                </a:cubicBezTo>
                <a:cubicBezTo>
                  <a:pt x="15744" y="12480"/>
                  <a:pt x="15324" y="12480"/>
                  <a:pt x="14905" y="12720"/>
                </a:cubicBezTo>
                <a:cubicBezTo>
                  <a:pt x="13856" y="13440"/>
                  <a:pt x="13437" y="14880"/>
                  <a:pt x="13018" y="16320"/>
                </a:cubicBezTo>
                <a:cubicBezTo>
                  <a:pt x="12598" y="18480"/>
                  <a:pt x="12179" y="19680"/>
                  <a:pt x="10501" y="19920"/>
                </a:cubicBezTo>
                <a:cubicBezTo>
                  <a:pt x="9662" y="19920"/>
                  <a:pt x="9033" y="19680"/>
                  <a:pt x="8614" y="19200"/>
                </a:cubicBezTo>
                <a:cubicBezTo>
                  <a:pt x="7775" y="18240"/>
                  <a:pt x="7565" y="16320"/>
                  <a:pt x="7565" y="15360"/>
                </a:cubicBezTo>
                <a:cubicBezTo>
                  <a:pt x="7565" y="14880"/>
                  <a:pt x="7565" y="14640"/>
                  <a:pt x="7985" y="14400"/>
                </a:cubicBezTo>
                <a:cubicBezTo>
                  <a:pt x="11340" y="11520"/>
                  <a:pt x="13018" y="8640"/>
                  <a:pt x="12808" y="6000"/>
                </a:cubicBezTo>
                <a:cubicBezTo>
                  <a:pt x="12598" y="3360"/>
                  <a:pt x="10711" y="1920"/>
                  <a:pt x="9872" y="1200"/>
                </a:cubicBezTo>
                <a:cubicBezTo>
                  <a:pt x="9872" y="1440"/>
                  <a:pt x="9872" y="1440"/>
                  <a:pt x="9872" y="1200"/>
                </a:cubicBezTo>
                <a:cubicBezTo>
                  <a:pt x="9662" y="480"/>
                  <a:pt x="9033" y="0"/>
                  <a:pt x="8404" y="0"/>
                </a:cubicBezTo>
                <a:cubicBezTo>
                  <a:pt x="7356" y="0"/>
                  <a:pt x="6726" y="960"/>
                  <a:pt x="6726" y="1920"/>
                </a:cubicBezTo>
                <a:cubicBezTo>
                  <a:pt x="6726" y="2880"/>
                  <a:pt x="7356" y="3840"/>
                  <a:pt x="8404" y="3840"/>
                </a:cubicBezTo>
                <a:cubicBezTo>
                  <a:pt x="8823" y="3840"/>
                  <a:pt x="9243" y="3600"/>
                  <a:pt x="9662" y="3120"/>
                </a:cubicBezTo>
                <a:cubicBezTo>
                  <a:pt x="10291" y="3600"/>
                  <a:pt x="11130" y="4800"/>
                  <a:pt x="11340" y="6000"/>
                </a:cubicBezTo>
                <a:cubicBezTo>
                  <a:pt x="11340" y="7200"/>
                  <a:pt x="10921" y="8400"/>
                  <a:pt x="10082" y="9600"/>
                </a:cubicBezTo>
                <a:cubicBezTo>
                  <a:pt x="2532" y="9600"/>
                  <a:pt x="2532" y="9600"/>
                  <a:pt x="2532" y="9600"/>
                </a:cubicBezTo>
                <a:cubicBezTo>
                  <a:pt x="1693" y="8400"/>
                  <a:pt x="1484" y="7200"/>
                  <a:pt x="1484" y="6000"/>
                </a:cubicBezTo>
                <a:cubicBezTo>
                  <a:pt x="1693" y="4800"/>
                  <a:pt x="3161" y="3120"/>
                  <a:pt x="3161" y="3120"/>
                </a:cubicBezTo>
                <a:cubicBezTo>
                  <a:pt x="3371" y="3600"/>
                  <a:pt x="3790" y="3840"/>
                  <a:pt x="4210" y="3840"/>
                </a:cubicBezTo>
                <a:cubicBezTo>
                  <a:pt x="5049" y="3840"/>
                  <a:pt x="5888" y="2880"/>
                  <a:pt x="5888" y="1920"/>
                </a:cubicBezTo>
                <a:cubicBezTo>
                  <a:pt x="5888" y="960"/>
                  <a:pt x="5049" y="0"/>
                  <a:pt x="4210" y="0"/>
                </a:cubicBezTo>
                <a:cubicBezTo>
                  <a:pt x="3371" y="0"/>
                  <a:pt x="2742" y="720"/>
                  <a:pt x="2742" y="1440"/>
                </a:cubicBezTo>
                <a:cubicBezTo>
                  <a:pt x="2742" y="1440"/>
                  <a:pt x="2742" y="1440"/>
                  <a:pt x="2742" y="1440"/>
                </a:cubicBezTo>
                <a:cubicBezTo>
                  <a:pt x="1693" y="2160"/>
                  <a:pt x="225" y="3600"/>
                  <a:pt x="16" y="6000"/>
                </a:cubicBezTo>
                <a:cubicBezTo>
                  <a:pt x="-194" y="8880"/>
                  <a:pt x="1693" y="11760"/>
                  <a:pt x="5678" y="14880"/>
                </a:cubicBezTo>
                <a:cubicBezTo>
                  <a:pt x="6097" y="15360"/>
                  <a:pt x="6307" y="18960"/>
                  <a:pt x="7565" y="20400"/>
                </a:cubicBezTo>
                <a:cubicBezTo>
                  <a:pt x="8194" y="21120"/>
                  <a:pt x="9033" y="21600"/>
                  <a:pt x="10291" y="21600"/>
                </a:cubicBezTo>
                <a:cubicBezTo>
                  <a:pt x="10291" y="21600"/>
                  <a:pt x="10501" y="21600"/>
                  <a:pt x="10501" y="21600"/>
                </a:cubicBezTo>
                <a:cubicBezTo>
                  <a:pt x="13437" y="21360"/>
                  <a:pt x="14066" y="18720"/>
                  <a:pt x="14486" y="16800"/>
                </a:cubicBezTo>
                <a:cubicBezTo>
                  <a:pt x="14695" y="15840"/>
                  <a:pt x="15115" y="14640"/>
                  <a:pt x="15534" y="14400"/>
                </a:cubicBezTo>
                <a:cubicBezTo>
                  <a:pt x="15744" y="14400"/>
                  <a:pt x="15744" y="14640"/>
                  <a:pt x="15744" y="14400"/>
                </a:cubicBezTo>
                <a:cubicBezTo>
                  <a:pt x="15744" y="16320"/>
                  <a:pt x="17002" y="17520"/>
                  <a:pt x="18680" y="17520"/>
                </a:cubicBezTo>
                <a:cubicBezTo>
                  <a:pt x="20148" y="17520"/>
                  <a:pt x="21406" y="16080"/>
                  <a:pt x="21406" y="14160"/>
                </a:cubicBezTo>
                <a:cubicBezTo>
                  <a:pt x="21406" y="12480"/>
                  <a:pt x="20148" y="11040"/>
                  <a:pt x="18680" y="1104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6" name="Shape"/>
          <p:cNvSpPr/>
          <p:nvPr/>
        </p:nvSpPr>
        <p:spPr>
          <a:xfrm>
            <a:off x="4631412" y="4626884"/>
            <a:ext cx="461984" cy="424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35" y="12025"/>
                </a:moveTo>
                <a:cubicBezTo>
                  <a:pt x="12494" y="12025"/>
                  <a:pt x="10376" y="9798"/>
                  <a:pt x="10376" y="7126"/>
                </a:cubicBezTo>
                <a:cubicBezTo>
                  <a:pt x="10376" y="4231"/>
                  <a:pt x="12494" y="2004"/>
                  <a:pt x="15035" y="2004"/>
                </a:cubicBezTo>
                <a:cubicBezTo>
                  <a:pt x="17788" y="2004"/>
                  <a:pt x="19906" y="4231"/>
                  <a:pt x="19906" y="7126"/>
                </a:cubicBezTo>
                <a:cubicBezTo>
                  <a:pt x="19906" y="9798"/>
                  <a:pt x="17788" y="12025"/>
                  <a:pt x="15035" y="12025"/>
                </a:cubicBezTo>
                <a:moveTo>
                  <a:pt x="9529" y="0"/>
                </a:moveTo>
                <a:cubicBezTo>
                  <a:pt x="8682" y="0"/>
                  <a:pt x="8259" y="668"/>
                  <a:pt x="8259" y="1336"/>
                </a:cubicBezTo>
                <a:cubicBezTo>
                  <a:pt x="8259" y="12915"/>
                  <a:pt x="8259" y="12915"/>
                  <a:pt x="8259" y="12915"/>
                </a:cubicBezTo>
                <a:cubicBezTo>
                  <a:pt x="8259" y="13584"/>
                  <a:pt x="8682" y="14252"/>
                  <a:pt x="9529" y="14252"/>
                </a:cubicBezTo>
                <a:cubicBezTo>
                  <a:pt x="14824" y="14252"/>
                  <a:pt x="14824" y="14252"/>
                  <a:pt x="14824" y="14252"/>
                </a:cubicBezTo>
                <a:cubicBezTo>
                  <a:pt x="14824" y="16256"/>
                  <a:pt x="14400" y="17814"/>
                  <a:pt x="13553" y="18705"/>
                </a:cubicBezTo>
                <a:cubicBezTo>
                  <a:pt x="12282" y="20041"/>
                  <a:pt x="10165" y="20041"/>
                  <a:pt x="7835" y="19819"/>
                </a:cubicBezTo>
                <a:cubicBezTo>
                  <a:pt x="7624" y="19819"/>
                  <a:pt x="7200" y="19819"/>
                  <a:pt x="6776" y="19819"/>
                </a:cubicBezTo>
                <a:cubicBezTo>
                  <a:pt x="3600" y="19819"/>
                  <a:pt x="3388" y="16478"/>
                  <a:pt x="3388" y="16033"/>
                </a:cubicBezTo>
                <a:cubicBezTo>
                  <a:pt x="3388" y="13584"/>
                  <a:pt x="3388" y="13584"/>
                  <a:pt x="3388" y="13584"/>
                </a:cubicBezTo>
                <a:cubicBezTo>
                  <a:pt x="4447" y="13138"/>
                  <a:pt x="5294" y="11579"/>
                  <a:pt x="5294" y="10021"/>
                </a:cubicBezTo>
                <a:cubicBezTo>
                  <a:pt x="5294" y="8016"/>
                  <a:pt x="4024" y="6458"/>
                  <a:pt x="2541" y="6458"/>
                </a:cubicBezTo>
                <a:cubicBezTo>
                  <a:pt x="1059" y="6458"/>
                  <a:pt x="0" y="8016"/>
                  <a:pt x="0" y="10021"/>
                </a:cubicBezTo>
                <a:cubicBezTo>
                  <a:pt x="0" y="11579"/>
                  <a:pt x="635" y="12915"/>
                  <a:pt x="1694" y="13584"/>
                </a:cubicBezTo>
                <a:cubicBezTo>
                  <a:pt x="1694" y="16033"/>
                  <a:pt x="1694" y="16033"/>
                  <a:pt x="1694" y="16033"/>
                </a:cubicBezTo>
                <a:cubicBezTo>
                  <a:pt x="1694" y="18037"/>
                  <a:pt x="2753" y="21600"/>
                  <a:pt x="6776" y="21600"/>
                </a:cubicBezTo>
                <a:cubicBezTo>
                  <a:pt x="7200" y="21600"/>
                  <a:pt x="7624" y="21600"/>
                  <a:pt x="7835" y="21600"/>
                </a:cubicBezTo>
                <a:cubicBezTo>
                  <a:pt x="8259" y="21600"/>
                  <a:pt x="8682" y="21600"/>
                  <a:pt x="9106" y="21600"/>
                </a:cubicBezTo>
                <a:cubicBezTo>
                  <a:pt x="11224" y="21600"/>
                  <a:pt x="13341" y="21377"/>
                  <a:pt x="14824" y="19819"/>
                </a:cubicBezTo>
                <a:cubicBezTo>
                  <a:pt x="15882" y="18705"/>
                  <a:pt x="16518" y="16924"/>
                  <a:pt x="16518" y="14252"/>
                </a:cubicBezTo>
                <a:cubicBezTo>
                  <a:pt x="20329" y="14252"/>
                  <a:pt x="20329" y="14252"/>
                  <a:pt x="20329" y="14252"/>
                </a:cubicBezTo>
                <a:cubicBezTo>
                  <a:pt x="20965" y="14252"/>
                  <a:pt x="21600" y="13584"/>
                  <a:pt x="21600" y="12915"/>
                </a:cubicBezTo>
                <a:cubicBezTo>
                  <a:pt x="21600" y="1336"/>
                  <a:pt x="21600" y="1336"/>
                  <a:pt x="21600" y="1336"/>
                </a:cubicBezTo>
                <a:cubicBezTo>
                  <a:pt x="21600" y="668"/>
                  <a:pt x="20965" y="0"/>
                  <a:pt x="20329" y="0"/>
                </a:cubicBezTo>
                <a:lnTo>
                  <a:pt x="9529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7" name="Shape"/>
          <p:cNvSpPr/>
          <p:nvPr/>
        </p:nvSpPr>
        <p:spPr>
          <a:xfrm>
            <a:off x="4879687" y="4690621"/>
            <a:ext cx="150853" cy="148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27" y="19059"/>
                </a:moveTo>
                <a:cubicBezTo>
                  <a:pt x="5891" y="19059"/>
                  <a:pt x="2618" y="15247"/>
                  <a:pt x="2618" y="10800"/>
                </a:cubicBezTo>
                <a:cubicBezTo>
                  <a:pt x="2618" y="6353"/>
                  <a:pt x="5891" y="2541"/>
                  <a:pt x="11127" y="2541"/>
                </a:cubicBezTo>
                <a:cubicBezTo>
                  <a:pt x="15709" y="2541"/>
                  <a:pt x="18982" y="6353"/>
                  <a:pt x="18982" y="10800"/>
                </a:cubicBezTo>
                <a:cubicBezTo>
                  <a:pt x="18982" y="15247"/>
                  <a:pt x="15709" y="19059"/>
                  <a:pt x="11127" y="19059"/>
                </a:cubicBezTo>
                <a:moveTo>
                  <a:pt x="11127" y="0"/>
                </a:moveTo>
                <a:cubicBezTo>
                  <a:pt x="4582" y="0"/>
                  <a:pt x="0" y="5082"/>
                  <a:pt x="0" y="10800"/>
                </a:cubicBezTo>
                <a:cubicBezTo>
                  <a:pt x="0" y="16518"/>
                  <a:pt x="4582" y="21600"/>
                  <a:pt x="11127" y="21600"/>
                </a:cubicBezTo>
                <a:cubicBezTo>
                  <a:pt x="17018" y="21600"/>
                  <a:pt x="21600" y="16518"/>
                  <a:pt x="21600" y="10800"/>
                </a:cubicBezTo>
                <a:cubicBezTo>
                  <a:pt x="21600" y="5082"/>
                  <a:pt x="17018" y="0"/>
                  <a:pt x="11127" y="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8" name="Circle"/>
          <p:cNvSpPr/>
          <p:nvPr/>
        </p:nvSpPr>
        <p:spPr>
          <a:xfrm>
            <a:off x="4983398" y="4727042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9" name="Shape"/>
          <p:cNvSpPr/>
          <p:nvPr/>
        </p:nvSpPr>
        <p:spPr>
          <a:xfrm>
            <a:off x="4917400" y="4791915"/>
            <a:ext cx="9430" cy="7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0" fill="norm" stroke="1" extrusionOk="0">
                <a:moveTo>
                  <a:pt x="0" y="8100"/>
                </a:moveTo>
                <a:cubicBezTo>
                  <a:pt x="0" y="8100"/>
                  <a:pt x="0" y="18900"/>
                  <a:pt x="0" y="18900"/>
                </a:cubicBezTo>
                <a:cubicBezTo>
                  <a:pt x="10800" y="18900"/>
                  <a:pt x="10800" y="18900"/>
                  <a:pt x="21600" y="18900"/>
                </a:cubicBezTo>
                <a:cubicBezTo>
                  <a:pt x="21600" y="18900"/>
                  <a:pt x="21600" y="8100"/>
                  <a:pt x="21600" y="8100"/>
                </a:cubicBezTo>
                <a:cubicBezTo>
                  <a:pt x="10800" y="-2700"/>
                  <a:pt x="10800" y="-2700"/>
                  <a:pt x="0" y="810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Circle"/>
          <p:cNvSpPr/>
          <p:nvPr/>
        </p:nvSpPr>
        <p:spPr>
          <a:xfrm>
            <a:off x="4999111" y="4760426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Circle"/>
          <p:cNvSpPr/>
          <p:nvPr/>
        </p:nvSpPr>
        <p:spPr>
          <a:xfrm>
            <a:off x="4901688" y="4760426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2" name="Shape"/>
          <p:cNvSpPr/>
          <p:nvPr/>
        </p:nvSpPr>
        <p:spPr>
          <a:xfrm>
            <a:off x="4983398" y="4791915"/>
            <a:ext cx="9431" cy="7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0" fill="norm" stroke="1" extrusionOk="0">
                <a:moveTo>
                  <a:pt x="0" y="8100"/>
                </a:moveTo>
                <a:cubicBezTo>
                  <a:pt x="0" y="8100"/>
                  <a:pt x="0" y="18900"/>
                  <a:pt x="0" y="18900"/>
                </a:cubicBezTo>
                <a:cubicBezTo>
                  <a:pt x="10800" y="18900"/>
                  <a:pt x="10800" y="18900"/>
                  <a:pt x="21600" y="18900"/>
                </a:cubicBezTo>
                <a:cubicBezTo>
                  <a:pt x="21600" y="18900"/>
                  <a:pt x="21600" y="8100"/>
                  <a:pt x="21600" y="8100"/>
                </a:cubicBezTo>
                <a:cubicBezTo>
                  <a:pt x="10800" y="-2700"/>
                  <a:pt x="10800" y="-2700"/>
                  <a:pt x="0" y="8100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3" name="Circle"/>
          <p:cNvSpPr/>
          <p:nvPr/>
        </p:nvSpPr>
        <p:spPr>
          <a:xfrm>
            <a:off x="4917400" y="4727042"/>
            <a:ext cx="9431" cy="910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4" name="Shape"/>
          <p:cNvSpPr/>
          <p:nvPr/>
        </p:nvSpPr>
        <p:spPr>
          <a:xfrm>
            <a:off x="4942541" y="4730074"/>
            <a:ext cx="25143" cy="485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9818"/>
                </a:moveTo>
                <a:cubicBezTo>
                  <a:pt x="17280" y="3927"/>
                  <a:pt x="17280" y="3927"/>
                  <a:pt x="17280" y="3927"/>
                </a:cubicBezTo>
                <a:cubicBezTo>
                  <a:pt x="17280" y="1964"/>
                  <a:pt x="12960" y="0"/>
                  <a:pt x="12960" y="0"/>
                </a:cubicBezTo>
                <a:cubicBezTo>
                  <a:pt x="8640" y="0"/>
                  <a:pt x="4320" y="1964"/>
                  <a:pt x="4320" y="3927"/>
                </a:cubicBezTo>
                <a:cubicBezTo>
                  <a:pt x="4320" y="9818"/>
                  <a:pt x="4320" y="9818"/>
                  <a:pt x="4320" y="9818"/>
                </a:cubicBezTo>
                <a:cubicBezTo>
                  <a:pt x="0" y="11782"/>
                  <a:pt x="0" y="13745"/>
                  <a:pt x="0" y="15709"/>
                </a:cubicBezTo>
                <a:cubicBezTo>
                  <a:pt x="0" y="19636"/>
                  <a:pt x="4320" y="21600"/>
                  <a:pt x="12960" y="21600"/>
                </a:cubicBezTo>
                <a:cubicBezTo>
                  <a:pt x="17280" y="21600"/>
                  <a:pt x="21600" y="19636"/>
                  <a:pt x="21600" y="15709"/>
                </a:cubicBezTo>
                <a:cubicBezTo>
                  <a:pt x="21600" y="13745"/>
                  <a:pt x="21600" y="11782"/>
                  <a:pt x="17280" y="9818"/>
                </a:cubicBezTo>
              </a:path>
            </a:pathLst>
          </a:cu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5" name="Circle"/>
          <p:cNvSpPr/>
          <p:nvPr/>
        </p:nvSpPr>
        <p:spPr>
          <a:xfrm>
            <a:off x="4948828" y="4711866"/>
            <a:ext cx="12572" cy="910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6" name="Circle"/>
          <p:cNvSpPr/>
          <p:nvPr/>
        </p:nvSpPr>
        <p:spPr>
          <a:xfrm>
            <a:off x="4948828" y="4805952"/>
            <a:ext cx="12572" cy="910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7" name="Routine labs have low diagnostic yield unless suggested by clinical history/presentation."/>
          <p:cNvSpPr txBox="1"/>
          <p:nvPr/>
        </p:nvSpPr>
        <p:spPr>
          <a:xfrm>
            <a:off x="236079" y="5789658"/>
            <a:ext cx="7740397" cy="54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Routine labs have low diagnostic yield unless suggested by clinical history/presentation.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Background…"/>
          <p:cNvSpPr txBox="1"/>
          <p:nvPr>
            <p:ph type="body" idx="1"/>
          </p:nvPr>
        </p:nvSpPr>
        <p:spPr>
          <a:xfrm>
            <a:off x="457200" y="1653410"/>
            <a:ext cx="8229600" cy="355118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Background 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Diagnostic Work-up 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Low Value Evaluation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High Risk Features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Care Standardization</a:t>
            </a:r>
          </a:p>
        </p:txBody>
      </p:sp>
      <p:sp>
        <p:nvSpPr>
          <p:cNvPr id="5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1" name="Rectangle"/>
          <p:cNvSpPr/>
          <p:nvPr/>
        </p:nvSpPr>
        <p:spPr>
          <a:xfrm>
            <a:off x="1398080" y="332902"/>
            <a:ext cx="2557244" cy="578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2" name="Agenda"/>
          <p:cNvSpPr txBox="1"/>
          <p:nvPr/>
        </p:nvSpPr>
        <p:spPr>
          <a:xfrm>
            <a:off x="1432280" y="365727"/>
            <a:ext cx="1369010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ow/High Risk Features"/>
          <p:cNvSpPr txBox="1"/>
          <p:nvPr>
            <p:ph type="title"/>
          </p:nvPr>
        </p:nvSpPr>
        <p:spPr>
          <a:xfrm>
            <a:off x="1467319" y="325225"/>
            <a:ext cx="4572001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Low/High Risk Features</a:t>
            </a:r>
          </a:p>
        </p:txBody>
      </p:sp>
      <p:sp>
        <p:nvSpPr>
          <p:cNvPr id="5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6" name="Screen Shot 2023-03-06 at 12.59.42 PM.png" descr="Screen Shot 2023-03-06 at 12.59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8091" y="1104699"/>
            <a:ext cx="6747818" cy="50837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5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Rectangle"/>
          <p:cNvSpPr/>
          <p:nvPr/>
        </p:nvSpPr>
        <p:spPr>
          <a:xfrm>
            <a:off x="1418076" y="362625"/>
            <a:ext cx="2609606" cy="5357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Rectangle"/>
          <p:cNvSpPr/>
          <p:nvPr/>
        </p:nvSpPr>
        <p:spPr>
          <a:xfrm>
            <a:off x="1418076" y="362625"/>
            <a:ext cx="2609606" cy="5357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Background…"/>
          <p:cNvSpPr txBox="1"/>
          <p:nvPr>
            <p:ph type="body" idx="1"/>
          </p:nvPr>
        </p:nvSpPr>
        <p:spPr>
          <a:xfrm>
            <a:off x="457200" y="1653410"/>
            <a:ext cx="8229600" cy="355118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Background 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Diagnostic Work-up 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Low Value Evaluation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High Risk Features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Care Standardization</a:t>
            </a:r>
          </a:p>
        </p:txBody>
      </p:sp>
      <p:sp>
        <p:nvSpPr>
          <p:cNvPr id="5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6" name="Rectangle"/>
          <p:cNvSpPr/>
          <p:nvPr/>
        </p:nvSpPr>
        <p:spPr>
          <a:xfrm>
            <a:off x="1398080" y="332902"/>
            <a:ext cx="2557244" cy="578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7" name="Agenda"/>
          <p:cNvSpPr txBox="1"/>
          <p:nvPr/>
        </p:nvSpPr>
        <p:spPr>
          <a:xfrm>
            <a:off x="1432280" y="365727"/>
            <a:ext cx="1369010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199" y="1153808"/>
            <a:ext cx="7213601" cy="497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ackground…"/>
          <p:cNvSpPr txBox="1"/>
          <p:nvPr>
            <p:ph type="body" idx="1"/>
          </p:nvPr>
        </p:nvSpPr>
        <p:spPr>
          <a:xfrm>
            <a:off x="457200" y="1653410"/>
            <a:ext cx="8229600" cy="3551180"/>
          </a:xfrm>
          <a:prstGeom prst="rect">
            <a:avLst/>
          </a:prstGeom>
        </p:spPr>
        <p:txBody>
          <a:bodyPr/>
          <a:lstStyle/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Background 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Diagnostic Work-up 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Low Value Evaluation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High Risk Features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Care Standardization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Rectangle"/>
          <p:cNvSpPr/>
          <p:nvPr/>
        </p:nvSpPr>
        <p:spPr>
          <a:xfrm>
            <a:off x="1398080" y="332902"/>
            <a:ext cx="2557244" cy="578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5" name="Agenda"/>
          <p:cNvSpPr txBox="1"/>
          <p:nvPr/>
        </p:nvSpPr>
        <p:spPr>
          <a:xfrm>
            <a:off x="1432280" y="365727"/>
            <a:ext cx="1369010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When is Telemetry Appropriate?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When is Telemetry Appropriate?</a:t>
            </a:r>
          </a:p>
        </p:txBody>
      </p:sp>
      <p:sp>
        <p:nvSpPr>
          <p:cNvPr id="533" name="History: precipitated by palpitations, during exertion, history of VT, history or evidence of arrhythmia…"/>
          <p:cNvSpPr txBox="1"/>
          <p:nvPr>
            <p:ph type="body" idx="1"/>
          </p:nvPr>
        </p:nvSpPr>
        <p:spPr>
          <a:xfrm>
            <a:off x="457200" y="1387361"/>
            <a:ext cx="8229600" cy="4510530"/>
          </a:xfrm>
          <a:prstGeom prst="rect">
            <a:avLst/>
          </a:prstGeom>
        </p:spPr>
        <p:txBody>
          <a:bodyPr/>
          <a:lstStyle/>
          <a:p>
            <a:pPr marL="345440" indent="-254000">
              <a:buSzPct val="83000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History: precipitated by palpitations, during exertion, history of VT, history or evidence of arrhythmia</a:t>
            </a:r>
          </a:p>
          <a:p>
            <a:pPr marL="345440" indent="-254000">
              <a:buSzPct val="83000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Abnormal ECG:</a:t>
            </a:r>
          </a:p>
          <a:p>
            <a:pPr lvl="1" marL="711200" indent="-254000">
              <a:buSzPct val="83000"/>
              <a:buChar char="‣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ECG changes consistent with acute ischemia</a:t>
            </a:r>
          </a:p>
          <a:p>
            <a:pPr lvl="1" marL="711200" indent="-254000">
              <a:buSzPct val="83000"/>
              <a:buChar char="‣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Mobitz II second- and third-degree AV block</a:t>
            </a:r>
          </a:p>
          <a:p>
            <a:pPr lvl="1" marL="711200" indent="-254000">
              <a:buSzPct val="83000"/>
              <a:buChar char="‣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Bradycardia</a:t>
            </a:r>
          </a:p>
          <a:p>
            <a:pPr lvl="1" marL="711200" indent="-254000">
              <a:buSzPct val="83000"/>
              <a:buChar char="‣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Sustained and non-sustained VT</a:t>
            </a:r>
          </a:p>
          <a:p>
            <a:pPr lvl="1" marL="711200" indent="-254000">
              <a:buSzPct val="83000"/>
              <a:buChar char="‣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Brugada pattern </a:t>
            </a:r>
          </a:p>
          <a:p>
            <a:pPr lvl="1" marL="711200" indent="-254000">
              <a:buSzPct val="83000"/>
              <a:buChar char="‣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Bi-fascicular block</a:t>
            </a:r>
          </a:p>
          <a:p>
            <a:pPr lvl="1" marL="668866" indent="-211666">
              <a:buSzPct val="83000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2000"/>
              <a:t>Long QTc</a:t>
            </a:r>
            <a:r>
              <a:t> </a:t>
            </a:r>
          </a:p>
        </p:txBody>
      </p:sp>
      <p:sp>
        <p:nvSpPr>
          <p:cNvPr id="5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When is a TTE Appropriate?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When is a TTE Appropriate?</a:t>
            </a:r>
          </a:p>
        </p:txBody>
      </p:sp>
      <p:sp>
        <p:nvSpPr>
          <p:cNvPr id="537" name="High suspicion of valvular disease…"/>
          <p:cNvSpPr txBox="1"/>
          <p:nvPr>
            <p:ph type="body" sz="half" idx="1"/>
          </p:nvPr>
        </p:nvSpPr>
        <p:spPr>
          <a:xfrm>
            <a:off x="457200" y="2001950"/>
            <a:ext cx="8229600" cy="2854101"/>
          </a:xfrm>
          <a:prstGeom prst="rect">
            <a:avLst/>
          </a:prstGeom>
        </p:spPr>
        <p:txBody>
          <a:bodyPr/>
          <a:lstStyle/>
          <a:p>
            <a:pPr marL="283260" indent="-208279" defTabSz="374904">
              <a:spcBef>
                <a:spcPts val="400"/>
              </a:spcBef>
              <a:defRPr sz="22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High suspicion of valvular disease </a:t>
            </a:r>
          </a:p>
          <a:p>
            <a:pPr lvl="5" marL="0" indent="937260" defTabSz="374904">
              <a:spcBef>
                <a:spcPts val="400"/>
              </a:spcBef>
              <a:buClrTx/>
              <a:buSzTx/>
              <a:buNone/>
              <a:defRPr sz="22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283260" indent="-208279" defTabSz="374904">
              <a:spcBef>
                <a:spcPts val="400"/>
              </a:spcBef>
              <a:defRPr sz="22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High suspicion of structural heart disease </a:t>
            </a:r>
          </a:p>
          <a:p>
            <a:pPr marL="283260" indent="-208279" defTabSz="374904">
              <a:spcBef>
                <a:spcPts val="400"/>
              </a:spcBef>
              <a:defRPr sz="2296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83260" indent="-208279" defTabSz="374904">
              <a:spcBef>
                <a:spcPts val="400"/>
              </a:spcBef>
              <a:defRPr sz="22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High suspicion of obstructive cardiomyopathy</a:t>
            </a:r>
          </a:p>
          <a:p>
            <a:pPr marL="283260" indent="-208279" defTabSz="374904">
              <a:spcBef>
                <a:spcPts val="400"/>
              </a:spcBef>
              <a:defRPr sz="2296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283260" indent="-208279" defTabSz="374904">
              <a:spcBef>
                <a:spcPts val="400"/>
              </a:spcBef>
              <a:defRPr sz="22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High suspicion of congestive heart failure</a:t>
            </a:r>
          </a:p>
        </p:txBody>
      </p:sp>
      <p:sp>
        <p:nvSpPr>
          <p:cNvPr id="5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Background…"/>
          <p:cNvSpPr txBox="1"/>
          <p:nvPr>
            <p:ph type="body" idx="1"/>
          </p:nvPr>
        </p:nvSpPr>
        <p:spPr>
          <a:xfrm>
            <a:off x="457200" y="1653410"/>
            <a:ext cx="8229600" cy="355118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Background 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Diagnostic Work-up 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Low Value Evaluation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High Risk Features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Care Standardization</a:t>
            </a:r>
          </a:p>
        </p:txBody>
      </p:sp>
      <p:sp>
        <p:nvSpPr>
          <p:cNvPr id="5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2" name="Rectangle"/>
          <p:cNvSpPr/>
          <p:nvPr/>
        </p:nvSpPr>
        <p:spPr>
          <a:xfrm>
            <a:off x="1398080" y="332902"/>
            <a:ext cx="2557244" cy="578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3" name="Agenda"/>
          <p:cNvSpPr txBox="1"/>
          <p:nvPr/>
        </p:nvSpPr>
        <p:spPr>
          <a:xfrm>
            <a:off x="1432280" y="365727"/>
            <a:ext cx="1369010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High Risk Syncope Order Set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High Risk Syncope Order Set</a:t>
            </a:r>
          </a:p>
        </p:txBody>
      </p:sp>
      <p:sp>
        <p:nvSpPr>
          <p:cNvPr id="5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7" name="Screen Shot 2023-06-13 at 4.23.44 PM.png" descr="Screen Shot 2023-06-13 at 4.23.4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585" y="1853843"/>
            <a:ext cx="8358830" cy="31503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High Risk Syncope Order Set"/>
          <p:cNvSpPr txBox="1"/>
          <p:nvPr>
            <p:ph type="title"/>
          </p:nvPr>
        </p:nvSpPr>
        <p:spPr>
          <a:xfrm>
            <a:off x="1467319" y="325225"/>
            <a:ext cx="7048500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High Risk Syncope Order Set</a:t>
            </a:r>
          </a:p>
        </p:txBody>
      </p:sp>
      <p:sp>
        <p:nvSpPr>
          <p:cNvPr id="5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1" name="Screen Shot 2023-06-13 at 4.24.13 PM.png" descr="Screen Shot 2023-06-13 at 4.24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73" y="2389887"/>
            <a:ext cx="8721254" cy="20782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4" name="Act SMART with Syncope!"/>
          <p:cNvSpPr txBox="1"/>
          <p:nvPr/>
        </p:nvSpPr>
        <p:spPr>
          <a:xfrm>
            <a:off x="1370418" y="1024284"/>
            <a:ext cx="6403164" cy="6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chemeClr val="accent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Act </a:t>
            </a:r>
            <a:r>
              <a:rPr b="1" u="sng">
                <a:latin typeface="Helvetica Neue"/>
                <a:ea typeface="Helvetica Neue"/>
                <a:cs typeface="Helvetica Neue"/>
                <a:sym typeface="Helvetica Neue"/>
              </a:rPr>
              <a:t>SMART</a:t>
            </a:r>
            <a:r>
              <a:t> with Syncope!</a:t>
            </a:r>
          </a:p>
        </p:txBody>
      </p:sp>
      <p:sp>
        <p:nvSpPr>
          <p:cNvPr id="555" name="Symptoms sound cardiac?…"/>
          <p:cNvSpPr txBox="1"/>
          <p:nvPr/>
        </p:nvSpPr>
        <p:spPr>
          <a:xfrm>
            <a:off x="1380896" y="2338328"/>
            <a:ext cx="6727242" cy="409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sz="4000"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sz="2400"/>
              <a:t>ymptoms sound cardiac?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sz="4000"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sz="2400"/>
              <a:t>easured orthostatics?</a:t>
            </a:r>
            <a:br/>
            <a:r>
              <a:rPr b="1" sz="400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sz="2400"/>
              <a:t>bnormal physical exam?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sz="400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sz="2400"/>
              <a:t>hythm is concerning?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sz="4000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400"/>
              <a:t>elemetry for ischemia or arrhythmia</a:t>
            </a:r>
            <a:endParaRPr sz="2400"/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sz="4000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sz="2400"/>
              <a:t>TE for heart failure, valvular, or structural disease</a:t>
            </a:r>
            <a:endParaRPr sz="2400"/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</p:txBody>
      </p:sp>
      <p:sp>
        <p:nvSpPr>
          <p:cNvPr id="556" name="Look for clues in the clinical history, vitals (orthostatics), physical exam, and ECG that suggest a cardiac etiology."/>
          <p:cNvSpPr txBox="1"/>
          <p:nvPr/>
        </p:nvSpPr>
        <p:spPr>
          <a:xfrm>
            <a:off x="670661" y="1771767"/>
            <a:ext cx="7802679" cy="51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chemeClr val="accent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Look for clues in the clinical history, vitals (orthostatics), physical exam, and ECG that suggest a cardiac etiology.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ackground…"/>
          <p:cNvSpPr txBox="1"/>
          <p:nvPr>
            <p:ph type="body" idx="1"/>
          </p:nvPr>
        </p:nvSpPr>
        <p:spPr>
          <a:xfrm>
            <a:off x="457200" y="1653410"/>
            <a:ext cx="8229600" cy="3551180"/>
          </a:xfrm>
          <a:prstGeom prst="rect">
            <a:avLst/>
          </a:prstGeom>
        </p:spPr>
        <p:txBody>
          <a:bodyPr/>
          <a:lstStyle/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Background 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Diagnostic Work-up 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Low Value Evaluation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High Risk Features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Care Standardization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9" name="Rectangle"/>
          <p:cNvSpPr/>
          <p:nvPr/>
        </p:nvSpPr>
        <p:spPr>
          <a:xfrm>
            <a:off x="1398080" y="332902"/>
            <a:ext cx="2557244" cy="578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0" name="Agenda"/>
          <p:cNvSpPr txBox="1"/>
          <p:nvPr/>
        </p:nvSpPr>
        <p:spPr>
          <a:xfrm>
            <a:off x="1432280" y="365727"/>
            <a:ext cx="1369010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A symptom that presents with an abrupt, transient, complete loss of consciousness, associated with inability to maintain postural tone, with rapid and spontaneous recovery."/>
          <p:cNvSpPr txBox="1"/>
          <p:nvPr/>
        </p:nvSpPr>
        <p:spPr>
          <a:xfrm>
            <a:off x="610961" y="2524658"/>
            <a:ext cx="7922078" cy="180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 symptom that presents with an abrupt, transient, complete loss of consciousness, associated with inability to maintain postural tone, with rapid and spontaneous recovery.</a:t>
            </a:r>
          </a:p>
        </p:txBody>
      </p:sp>
      <p:sp>
        <p:nvSpPr>
          <p:cNvPr id="324" name="Definition"/>
          <p:cNvSpPr txBox="1"/>
          <p:nvPr>
            <p:ph type="title"/>
          </p:nvPr>
        </p:nvSpPr>
        <p:spPr>
          <a:xfrm>
            <a:off x="1476884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Epidemiology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Epidemiology</a:t>
            </a:r>
          </a:p>
        </p:txBody>
      </p:sp>
      <p:sp>
        <p:nvSpPr>
          <p:cNvPr id="327" name="Bimodal distribution across ages…"/>
          <p:cNvSpPr txBox="1"/>
          <p:nvPr>
            <p:ph type="body" sz="half" idx="1"/>
          </p:nvPr>
        </p:nvSpPr>
        <p:spPr>
          <a:xfrm>
            <a:off x="457200" y="2012270"/>
            <a:ext cx="8229600" cy="2833460"/>
          </a:xfrm>
          <a:prstGeom prst="rect">
            <a:avLst/>
          </a:prstGeom>
        </p:spPr>
        <p:txBody>
          <a:bodyPr/>
          <a:lstStyle/>
          <a:p>
            <a:pPr marL="335076" indent="-246380" defTabSz="443484">
              <a:spcBef>
                <a:spcPts val="500"/>
              </a:spcBef>
              <a:defRPr sz="271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Bimodal distribution across ages </a:t>
            </a:r>
          </a:p>
          <a:p>
            <a:pPr marL="335076" indent="-246380" defTabSz="443484">
              <a:spcBef>
                <a:spcPts val="500"/>
              </a:spcBef>
              <a:defRPr sz="271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335076" indent="-246380" defTabSz="443484">
              <a:spcBef>
                <a:spcPts val="500"/>
              </a:spcBef>
              <a:defRPr sz="271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Prevalence as high as 40%</a:t>
            </a:r>
          </a:p>
          <a:p>
            <a:pPr marL="335076" indent="-246380" defTabSz="443484">
              <a:spcBef>
                <a:spcPts val="500"/>
              </a:spcBef>
              <a:defRPr sz="271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 marL="335076" indent="-246380" defTabSz="443484">
              <a:spcBef>
                <a:spcPts val="500"/>
              </a:spcBef>
              <a:defRPr sz="271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Greater risk of hospitalization with age: at least 58% in patients &gt;80 </a:t>
            </a: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auses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Causes</a:t>
            </a:r>
          </a:p>
        </p:txBody>
      </p:sp>
      <p:sp>
        <p:nvSpPr>
          <p:cNvPr id="331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2" name="Rectangle 6"/>
          <p:cNvSpPr/>
          <p:nvPr/>
        </p:nvSpPr>
        <p:spPr>
          <a:xfrm>
            <a:off x="417351" y="1674222"/>
            <a:ext cx="1949070" cy="350955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3" name="Oval 24"/>
          <p:cNvSpPr/>
          <p:nvPr/>
        </p:nvSpPr>
        <p:spPr>
          <a:xfrm>
            <a:off x="720442" y="2089178"/>
            <a:ext cx="1342887" cy="132466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34" name="TextBox 27"/>
          <p:cNvSpPr txBox="1"/>
          <p:nvPr/>
        </p:nvSpPr>
        <p:spPr>
          <a:xfrm>
            <a:off x="720438" y="2526395"/>
            <a:ext cx="1342888" cy="46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21-45%</a:t>
            </a:r>
          </a:p>
        </p:txBody>
      </p:sp>
      <p:sp>
        <p:nvSpPr>
          <p:cNvPr id="335" name="Rectangle 6"/>
          <p:cNvSpPr/>
          <p:nvPr/>
        </p:nvSpPr>
        <p:spPr>
          <a:xfrm>
            <a:off x="2516540" y="1658852"/>
            <a:ext cx="1993553" cy="3521272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36" name="Oval 24"/>
          <p:cNvSpPr/>
          <p:nvPr/>
        </p:nvSpPr>
        <p:spPr>
          <a:xfrm>
            <a:off x="2826549" y="2075193"/>
            <a:ext cx="1373536" cy="132908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7" name="TextBox 25"/>
          <p:cNvSpPr txBox="1"/>
          <p:nvPr/>
        </p:nvSpPr>
        <p:spPr>
          <a:xfrm>
            <a:off x="2467550" y="4120915"/>
            <a:ext cx="2071013" cy="107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sz="1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Arrhythmia</a:t>
            </a:r>
          </a:p>
          <a:p>
            <a:pPr algn="ctr">
              <a:defRPr sz="1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Valvular disease</a:t>
            </a:r>
          </a:p>
          <a:p>
            <a:pPr algn="ctr">
              <a:defRPr sz="1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Obstructive Cardiomyopathy</a:t>
            </a:r>
          </a:p>
        </p:txBody>
      </p:sp>
      <p:sp>
        <p:nvSpPr>
          <p:cNvPr id="338" name="TextBox 26"/>
          <p:cNvSpPr txBox="1"/>
          <p:nvPr/>
        </p:nvSpPr>
        <p:spPr>
          <a:xfrm>
            <a:off x="2504526" y="3773405"/>
            <a:ext cx="1997061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r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Cardiac Syncope</a:t>
            </a:r>
          </a:p>
        </p:txBody>
      </p:sp>
      <p:sp>
        <p:nvSpPr>
          <p:cNvPr id="339" name="TextBox 27"/>
          <p:cNvSpPr txBox="1"/>
          <p:nvPr/>
        </p:nvSpPr>
        <p:spPr>
          <a:xfrm>
            <a:off x="2826545" y="2513870"/>
            <a:ext cx="1373536" cy="46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40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9-20%</a:t>
            </a:r>
          </a:p>
        </p:txBody>
      </p:sp>
      <p:sp>
        <p:nvSpPr>
          <p:cNvPr id="340" name="Rectangle 6"/>
          <p:cNvSpPr/>
          <p:nvPr/>
        </p:nvSpPr>
        <p:spPr>
          <a:xfrm>
            <a:off x="4689760" y="1665255"/>
            <a:ext cx="1993553" cy="3527490"/>
          </a:xfrm>
          <a:prstGeom prst="rect">
            <a:avLst/>
          </a:prstGeom>
          <a:solidFill>
            <a:schemeClr val="accent3">
              <a:satOff val="-3325"/>
              <a:lumOff val="25784"/>
            </a:schemeClr>
          </a:solidFill>
          <a:ln w="25400">
            <a:solidFill>
              <a:schemeClr val="accent3">
                <a:satOff val="-3325"/>
                <a:lumOff val="25784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1" name="Oval 24"/>
          <p:cNvSpPr/>
          <p:nvPr/>
        </p:nvSpPr>
        <p:spPr>
          <a:xfrm>
            <a:off x="4999769" y="2082332"/>
            <a:ext cx="1373536" cy="133143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2" name="TextBox 26"/>
          <p:cNvSpPr txBox="1"/>
          <p:nvPr/>
        </p:nvSpPr>
        <p:spPr>
          <a:xfrm>
            <a:off x="4702459" y="4029580"/>
            <a:ext cx="1993554" cy="67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Orthostatic Hypotension</a:t>
            </a:r>
          </a:p>
        </p:txBody>
      </p:sp>
      <p:sp>
        <p:nvSpPr>
          <p:cNvPr id="343" name="TextBox 27"/>
          <p:cNvSpPr txBox="1"/>
          <p:nvPr/>
        </p:nvSpPr>
        <p:spPr>
          <a:xfrm>
            <a:off x="4999765" y="2521782"/>
            <a:ext cx="1373536" cy="467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400">
                <a:solidFill>
                  <a:schemeClr val="accent3">
                    <a:satOff val="-3325"/>
                    <a:lumOff val="12892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~9%</a:t>
            </a:r>
          </a:p>
        </p:txBody>
      </p:sp>
      <p:sp>
        <p:nvSpPr>
          <p:cNvPr id="344" name="Rectangle 6"/>
          <p:cNvSpPr/>
          <p:nvPr/>
        </p:nvSpPr>
        <p:spPr>
          <a:xfrm>
            <a:off x="6862921" y="1655743"/>
            <a:ext cx="1991051" cy="352749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5" name="Oval 24"/>
          <p:cNvSpPr/>
          <p:nvPr/>
        </p:nvSpPr>
        <p:spPr>
          <a:xfrm>
            <a:off x="7172540" y="2072820"/>
            <a:ext cx="1371812" cy="133143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6" name="TextBox 26"/>
          <p:cNvSpPr txBox="1"/>
          <p:nvPr/>
        </p:nvSpPr>
        <p:spPr>
          <a:xfrm>
            <a:off x="6871486" y="4029580"/>
            <a:ext cx="1991053" cy="67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Unknown Etiology</a:t>
            </a:r>
          </a:p>
        </p:txBody>
      </p:sp>
      <p:sp>
        <p:nvSpPr>
          <p:cNvPr id="347" name="TextBox 27"/>
          <p:cNvSpPr txBox="1"/>
          <p:nvPr/>
        </p:nvSpPr>
        <p:spPr>
          <a:xfrm>
            <a:off x="7172537" y="2512271"/>
            <a:ext cx="1371812" cy="467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ctr">
              <a:defRPr b="1" sz="24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10-30%</a:t>
            </a:r>
          </a:p>
        </p:txBody>
      </p:sp>
      <p:sp>
        <p:nvSpPr>
          <p:cNvPr id="348" name="TextBox 25"/>
          <p:cNvSpPr txBox="1"/>
          <p:nvPr/>
        </p:nvSpPr>
        <p:spPr>
          <a:xfrm>
            <a:off x="556867" y="4128765"/>
            <a:ext cx="1670037" cy="696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Vasovagal</a:t>
            </a:r>
          </a:p>
          <a:p>
            <a:pPr algn="ctr">
              <a:defRPr sz="1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Post-micturition</a:t>
            </a:r>
          </a:p>
          <a:p>
            <a:pPr algn="ctr">
              <a:defRPr sz="1400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Medication related</a:t>
            </a:r>
          </a:p>
        </p:txBody>
      </p:sp>
      <p:sp>
        <p:nvSpPr>
          <p:cNvPr id="349" name="TextBox 26"/>
          <p:cNvSpPr txBox="1"/>
          <p:nvPr/>
        </p:nvSpPr>
        <p:spPr>
          <a:xfrm>
            <a:off x="391570" y="3773405"/>
            <a:ext cx="1987170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Reflex Syncope</a:t>
            </a:r>
          </a:p>
        </p:txBody>
      </p:sp>
      <p:sp>
        <p:nvSpPr>
          <p:cNvPr id="350" name="Shape"/>
          <p:cNvSpPr/>
          <p:nvPr/>
        </p:nvSpPr>
        <p:spPr>
          <a:xfrm>
            <a:off x="5451406" y="3533218"/>
            <a:ext cx="382587" cy="376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035" y="12025"/>
                </a:moveTo>
                <a:cubicBezTo>
                  <a:pt x="12494" y="12025"/>
                  <a:pt x="10376" y="9798"/>
                  <a:pt x="10376" y="7126"/>
                </a:cubicBezTo>
                <a:cubicBezTo>
                  <a:pt x="10376" y="4231"/>
                  <a:pt x="12494" y="2004"/>
                  <a:pt x="15035" y="2004"/>
                </a:cubicBezTo>
                <a:cubicBezTo>
                  <a:pt x="17788" y="2004"/>
                  <a:pt x="19906" y="4231"/>
                  <a:pt x="19906" y="7126"/>
                </a:cubicBezTo>
                <a:cubicBezTo>
                  <a:pt x="19906" y="9798"/>
                  <a:pt x="17788" y="12025"/>
                  <a:pt x="15035" y="12025"/>
                </a:cubicBezTo>
                <a:moveTo>
                  <a:pt x="9529" y="0"/>
                </a:moveTo>
                <a:cubicBezTo>
                  <a:pt x="8682" y="0"/>
                  <a:pt x="8259" y="668"/>
                  <a:pt x="8259" y="1336"/>
                </a:cubicBezTo>
                <a:cubicBezTo>
                  <a:pt x="8259" y="12915"/>
                  <a:pt x="8259" y="12915"/>
                  <a:pt x="8259" y="12915"/>
                </a:cubicBezTo>
                <a:cubicBezTo>
                  <a:pt x="8259" y="13584"/>
                  <a:pt x="8682" y="14252"/>
                  <a:pt x="9529" y="14252"/>
                </a:cubicBezTo>
                <a:cubicBezTo>
                  <a:pt x="14824" y="14252"/>
                  <a:pt x="14824" y="14252"/>
                  <a:pt x="14824" y="14252"/>
                </a:cubicBezTo>
                <a:cubicBezTo>
                  <a:pt x="14824" y="16256"/>
                  <a:pt x="14400" y="17814"/>
                  <a:pt x="13553" y="18705"/>
                </a:cubicBezTo>
                <a:cubicBezTo>
                  <a:pt x="12282" y="20041"/>
                  <a:pt x="10165" y="20041"/>
                  <a:pt x="7835" y="19819"/>
                </a:cubicBezTo>
                <a:cubicBezTo>
                  <a:pt x="7624" y="19819"/>
                  <a:pt x="7200" y="19819"/>
                  <a:pt x="6776" y="19819"/>
                </a:cubicBezTo>
                <a:cubicBezTo>
                  <a:pt x="3600" y="19819"/>
                  <a:pt x="3388" y="16478"/>
                  <a:pt x="3388" y="16033"/>
                </a:cubicBezTo>
                <a:cubicBezTo>
                  <a:pt x="3388" y="13584"/>
                  <a:pt x="3388" y="13584"/>
                  <a:pt x="3388" y="13584"/>
                </a:cubicBezTo>
                <a:cubicBezTo>
                  <a:pt x="4447" y="13138"/>
                  <a:pt x="5294" y="11579"/>
                  <a:pt x="5294" y="10021"/>
                </a:cubicBezTo>
                <a:cubicBezTo>
                  <a:pt x="5294" y="8016"/>
                  <a:pt x="4024" y="6458"/>
                  <a:pt x="2541" y="6458"/>
                </a:cubicBezTo>
                <a:cubicBezTo>
                  <a:pt x="1059" y="6458"/>
                  <a:pt x="0" y="8016"/>
                  <a:pt x="0" y="10021"/>
                </a:cubicBezTo>
                <a:cubicBezTo>
                  <a:pt x="0" y="11579"/>
                  <a:pt x="635" y="12915"/>
                  <a:pt x="1694" y="13584"/>
                </a:cubicBezTo>
                <a:cubicBezTo>
                  <a:pt x="1694" y="16033"/>
                  <a:pt x="1694" y="16033"/>
                  <a:pt x="1694" y="16033"/>
                </a:cubicBezTo>
                <a:cubicBezTo>
                  <a:pt x="1694" y="18037"/>
                  <a:pt x="2753" y="21600"/>
                  <a:pt x="6776" y="21600"/>
                </a:cubicBezTo>
                <a:cubicBezTo>
                  <a:pt x="7200" y="21600"/>
                  <a:pt x="7624" y="21600"/>
                  <a:pt x="7835" y="21600"/>
                </a:cubicBezTo>
                <a:cubicBezTo>
                  <a:pt x="8259" y="21600"/>
                  <a:pt x="8682" y="21600"/>
                  <a:pt x="9106" y="21600"/>
                </a:cubicBezTo>
                <a:cubicBezTo>
                  <a:pt x="11224" y="21600"/>
                  <a:pt x="13341" y="21377"/>
                  <a:pt x="14824" y="19819"/>
                </a:cubicBezTo>
                <a:cubicBezTo>
                  <a:pt x="15882" y="18705"/>
                  <a:pt x="16518" y="16924"/>
                  <a:pt x="16518" y="14252"/>
                </a:cubicBezTo>
                <a:cubicBezTo>
                  <a:pt x="20329" y="14252"/>
                  <a:pt x="20329" y="14252"/>
                  <a:pt x="20329" y="14252"/>
                </a:cubicBezTo>
                <a:cubicBezTo>
                  <a:pt x="20965" y="14252"/>
                  <a:pt x="21600" y="13584"/>
                  <a:pt x="21600" y="12915"/>
                </a:cubicBezTo>
                <a:cubicBezTo>
                  <a:pt x="21600" y="1336"/>
                  <a:pt x="21600" y="1336"/>
                  <a:pt x="21600" y="1336"/>
                </a:cubicBezTo>
                <a:cubicBezTo>
                  <a:pt x="21600" y="668"/>
                  <a:pt x="20965" y="0"/>
                  <a:pt x="20329" y="0"/>
                </a:cubicBezTo>
                <a:lnTo>
                  <a:pt x="9529" y="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1" name="Shape"/>
          <p:cNvSpPr/>
          <p:nvPr/>
        </p:nvSpPr>
        <p:spPr>
          <a:xfrm>
            <a:off x="5657012" y="3589755"/>
            <a:ext cx="124927" cy="131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127" y="19059"/>
                </a:moveTo>
                <a:cubicBezTo>
                  <a:pt x="5891" y="19059"/>
                  <a:pt x="2618" y="15247"/>
                  <a:pt x="2618" y="10800"/>
                </a:cubicBezTo>
                <a:cubicBezTo>
                  <a:pt x="2618" y="6353"/>
                  <a:pt x="5891" y="2541"/>
                  <a:pt x="11127" y="2541"/>
                </a:cubicBezTo>
                <a:cubicBezTo>
                  <a:pt x="15709" y="2541"/>
                  <a:pt x="18982" y="6353"/>
                  <a:pt x="18982" y="10800"/>
                </a:cubicBezTo>
                <a:cubicBezTo>
                  <a:pt x="18982" y="15247"/>
                  <a:pt x="15709" y="19059"/>
                  <a:pt x="11127" y="19059"/>
                </a:cubicBezTo>
                <a:moveTo>
                  <a:pt x="11127" y="0"/>
                </a:moveTo>
                <a:cubicBezTo>
                  <a:pt x="4582" y="0"/>
                  <a:pt x="0" y="5082"/>
                  <a:pt x="0" y="10800"/>
                </a:cubicBezTo>
                <a:cubicBezTo>
                  <a:pt x="0" y="16518"/>
                  <a:pt x="4582" y="21600"/>
                  <a:pt x="11127" y="21600"/>
                </a:cubicBezTo>
                <a:cubicBezTo>
                  <a:pt x="17018" y="21600"/>
                  <a:pt x="21600" y="16518"/>
                  <a:pt x="21600" y="10800"/>
                </a:cubicBezTo>
                <a:cubicBezTo>
                  <a:pt x="21600" y="5082"/>
                  <a:pt x="17018" y="0"/>
                  <a:pt x="11127" y="0"/>
                </a:cubicBezTo>
              </a:path>
            </a:pathLst>
          </a:cu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2" name="Circle"/>
          <p:cNvSpPr/>
          <p:nvPr/>
        </p:nvSpPr>
        <p:spPr>
          <a:xfrm>
            <a:off x="5742900" y="3622062"/>
            <a:ext cx="7810" cy="8079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3" name="Shape"/>
          <p:cNvSpPr/>
          <p:nvPr/>
        </p:nvSpPr>
        <p:spPr>
          <a:xfrm>
            <a:off x="5688244" y="3679607"/>
            <a:ext cx="7809" cy="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0" fill="norm" stroke="1" extrusionOk="0">
                <a:moveTo>
                  <a:pt x="0" y="8100"/>
                </a:moveTo>
                <a:cubicBezTo>
                  <a:pt x="0" y="8100"/>
                  <a:pt x="0" y="18900"/>
                  <a:pt x="0" y="18900"/>
                </a:cubicBezTo>
                <a:cubicBezTo>
                  <a:pt x="10800" y="18900"/>
                  <a:pt x="10800" y="18900"/>
                  <a:pt x="21600" y="18900"/>
                </a:cubicBezTo>
                <a:cubicBezTo>
                  <a:pt x="21600" y="18900"/>
                  <a:pt x="21600" y="8100"/>
                  <a:pt x="21600" y="8100"/>
                </a:cubicBezTo>
                <a:cubicBezTo>
                  <a:pt x="10800" y="-2700"/>
                  <a:pt x="10800" y="-2700"/>
                  <a:pt x="0" y="8100"/>
                </a:cubicBezTo>
              </a:path>
            </a:pathLst>
          </a:cu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4" name="Circle"/>
          <p:cNvSpPr/>
          <p:nvPr/>
        </p:nvSpPr>
        <p:spPr>
          <a:xfrm>
            <a:off x="5755912" y="3651675"/>
            <a:ext cx="7810" cy="8079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5" name="Circle"/>
          <p:cNvSpPr/>
          <p:nvPr/>
        </p:nvSpPr>
        <p:spPr>
          <a:xfrm>
            <a:off x="5675232" y="3651675"/>
            <a:ext cx="7810" cy="8079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Shape"/>
          <p:cNvSpPr/>
          <p:nvPr/>
        </p:nvSpPr>
        <p:spPr>
          <a:xfrm>
            <a:off x="5742900" y="3679607"/>
            <a:ext cx="7809" cy="7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900" fill="norm" stroke="1" extrusionOk="0">
                <a:moveTo>
                  <a:pt x="0" y="8100"/>
                </a:moveTo>
                <a:cubicBezTo>
                  <a:pt x="0" y="8100"/>
                  <a:pt x="0" y="18900"/>
                  <a:pt x="0" y="18900"/>
                </a:cubicBezTo>
                <a:cubicBezTo>
                  <a:pt x="10800" y="18900"/>
                  <a:pt x="10800" y="18900"/>
                  <a:pt x="21600" y="18900"/>
                </a:cubicBezTo>
                <a:cubicBezTo>
                  <a:pt x="21600" y="18900"/>
                  <a:pt x="21600" y="8100"/>
                  <a:pt x="21600" y="8100"/>
                </a:cubicBezTo>
                <a:cubicBezTo>
                  <a:pt x="10800" y="-2700"/>
                  <a:pt x="10800" y="-2700"/>
                  <a:pt x="0" y="8100"/>
                </a:cubicBezTo>
              </a:path>
            </a:pathLst>
          </a:cu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7" name="Circle"/>
          <p:cNvSpPr/>
          <p:nvPr/>
        </p:nvSpPr>
        <p:spPr>
          <a:xfrm>
            <a:off x="5688244" y="3622062"/>
            <a:ext cx="7810" cy="8079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8" name="Shape"/>
          <p:cNvSpPr/>
          <p:nvPr/>
        </p:nvSpPr>
        <p:spPr>
          <a:xfrm>
            <a:off x="5709064" y="3624752"/>
            <a:ext cx="20822" cy="43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80" y="9818"/>
                </a:moveTo>
                <a:cubicBezTo>
                  <a:pt x="17280" y="3927"/>
                  <a:pt x="17280" y="3927"/>
                  <a:pt x="17280" y="3927"/>
                </a:cubicBezTo>
                <a:cubicBezTo>
                  <a:pt x="17280" y="1964"/>
                  <a:pt x="12960" y="0"/>
                  <a:pt x="12960" y="0"/>
                </a:cubicBezTo>
                <a:cubicBezTo>
                  <a:pt x="8640" y="0"/>
                  <a:pt x="4320" y="1964"/>
                  <a:pt x="4320" y="3927"/>
                </a:cubicBezTo>
                <a:cubicBezTo>
                  <a:pt x="4320" y="9818"/>
                  <a:pt x="4320" y="9818"/>
                  <a:pt x="4320" y="9818"/>
                </a:cubicBezTo>
                <a:cubicBezTo>
                  <a:pt x="0" y="11782"/>
                  <a:pt x="0" y="13745"/>
                  <a:pt x="0" y="15709"/>
                </a:cubicBezTo>
                <a:cubicBezTo>
                  <a:pt x="0" y="19636"/>
                  <a:pt x="4320" y="21600"/>
                  <a:pt x="12960" y="21600"/>
                </a:cubicBezTo>
                <a:cubicBezTo>
                  <a:pt x="17280" y="21600"/>
                  <a:pt x="21600" y="19636"/>
                  <a:pt x="21600" y="15709"/>
                </a:cubicBezTo>
                <a:cubicBezTo>
                  <a:pt x="21600" y="13745"/>
                  <a:pt x="21600" y="11782"/>
                  <a:pt x="17280" y="9818"/>
                </a:cubicBezTo>
              </a:path>
            </a:pathLst>
          </a:cu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Circle"/>
          <p:cNvSpPr/>
          <p:nvPr/>
        </p:nvSpPr>
        <p:spPr>
          <a:xfrm>
            <a:off x="5714270" y="3608601"/>
            <a:ext cx="10413" cy="8079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0" name="Circle"/>
          <p:cNvSpPr/>
          <p:nvPr/>
        </p:nvSpPr>
        <p:spPr>
          <a:xfrm>
            <a:off x="5714270" y="3692059"/>
            <a:ext cx="10413" cy="8079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1" name="CVA is very rarely a cause of syncope."/>
          <p:cNvSpPr txBox="1"/>
          <p:nvPr/>
        </p:nvSpPr>
        <p:spPr>
          <a:xfrm>
            <a:off x="369543" y="5558361"/>
            <a:ext cx="8500325" cy="610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CVA is very rarely a cause of syncope.</a:t>
            </a:r>
          </a:p>
        </p:txBody>
      </p:sp>
      <p:sp>
        <p:nvSpPr>
          <p:cNvPr id="362" name="?"/>
          <p:cNvSpPr txBox="1"/>
          <p:nvPr/>
        </p:nvSpPr>
        <p:spPr>
          <a:xfrm>
            <a:off x="7707520" y="3465210"/>
            <a:ext cx="301854" cy="5129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363" name="Heart"/>
          <p:cNvSpPr/>
          <p:nvPr/>
        </p:nvSpPr>
        <p:spPr>
          <a:xfrm>
            <a:off x="3379086" y="3462598"/>
            <a:ext cx="247941" cy="367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095" fill="norm" stroke="1" extrusionOk="0">
                <a:moveTo>
                  <a:pt x="11722" y="0"/>
                </a:moveTo>
                <a:cubicBezTo>
                  <a:pt x="11533" y="1"/>
                  <a:pt x="11335" y="18"/>
                  <a:pt x="11113" y="49"/>
                </a:cubicBezTo>
                <a:cubicBezTo>
                  <a:pt x="11034" y="61"/>
                  <a:pt x="10968" y="97"/>
                  <a:pt x="10940" y="147"/>
                </a:cubicBezTo>
                <a:cubicBezTo>
                  <a:pt x="10700" y="567"/>
                  <a:pt x="10586" y="981"/>
                  <a:pt x="10539" y="1363"/>
                </a:cubicBezTo>
                <a:cubicBezTo>
                  <a:pt x="10534" y="1400"/>
                  <a:pt x="10496" y="1432"/>
                  <a:pt x="10443" y="1444"/>
                </a:cubicBezTo>
                <a:cubicBezTo>
                  <a:pt x="10384" y="1459"/>
                  <a:pt x="10326" y="1475"/>
                  <a:pt x="10268" y="1491"/>
                </a:cubicBezTo>
                <a:cubicBezTo>
                  <a:pt x="10195" y="1510"/>
                  <a:pt x="10113" y="1491"/>
                  <a:pt x="10080" y="1444"/>
                </a:cubicBezTo>
                <a:cubicBezTo>
                  <a:pt x="9861" y="1142"/>
                  <a:pt x="9597" y="826"/>
                  <a:pt x="9360" y="557"/>
                </a:cubicBezTo>
                <a:cubicBezTo>
                  <a:pt x="9308" y="497"/>
                  <a:pt x="9190" y="479"/>
                  <a:pt x="9102" y="516"/>
                </a:cubicBezTo>
                <a:cubicBezTo>
                  <a:pt x="8755" y="660"/>
                  <a:pt x="8450" y="818"/>
                  <a:pt x="8197" y="967"/>
                </a:cubicBezTo>
                <a:cubicBezTo>
                  <a:pt x="8123" y="1010"/>
                  <a:pt x="8097" y="1078"/>
                  <a:pt x="8131" y="1139"/>
                </a:cubicBezTo>
                <a:cubicBezTo>
                  <a:pt x="8318" y="1465"/>
                  <a:pt x="8471" y="1824"/>
                  <a:pt x="8580" y="2112"/>
                </a:cubicBezTo>
                <a:cubicBezTo>
                  <a:pt x="8613" y="2199"/>
                  <a:pt x="8582" y="2290"/>
                  <a:pt x="8495" y="2358"/>
                </a:cubicBezTo>
                <a:cubicBezTo>
                  <a:pt x="8154" y="2628"/>
                  <a:pt x="7865" y="2946"/>
                  <a:pt x="7645" y="3310"/>
                </a:cubicBezTo>
                <a:cubicBezTo>
                  <a:pt x="5923" y="6167"/>
                  <a:pt x="7084" y="7798"/>
                  <a:pt x="7545" y="8283"/>
                </a:cubicBezTo>
                <a:cubicBezTo>
                  <a:pt x="7620" y="8362"/>
                  <a:pt x="7793" y="8366"/>
                  <a:pt x="7878" y="8292"/>
                </a:cubicBezTo>
                <a:cubicBezTo>
                  <a:pt x="8362" y="7865"/>
                  <a:pt x="9816" y="6564"/>
                  <a:pt x="11213" y="5125"/>
                </a:cubicBezTo>
                <a:cubicBezTo>
                  <a:pt x="12493" y="3806"/>
                  <a:pt x="14455" y="2936"/>
                  <a:pt x="15077" y="2681"/>
                </a:cubicBezTo>
                <a:cubicBezTo>
                  <a:pt x="15186" y="2636"/>
                  <a:pt x="15216" y="2540"/>
                  <a:pt x="15145" y="2469"/>
                </a:cubicBezTo>
                <a:cubicBezTo>
                  <a:pt x="14897" y="2223"/>
                  <a:pt x="14613" y="2016"/>
                  <a:pt x="14300" y="1848"/>
                </a:cubicBezTo>
                <a:cubicBezTo>
                  <a:pt x="14236" y="1813"/>
                  <a:pt x="14215" y="1755"/>
                  <a:pt x="14247" y="1705"/>
                </a:cubicBezTo>
                <a:cubicBezTo>
                  <a:pt x="14413" y="1449"/>
                  <a:pt x="14590" y="1188"/>
                  <a:pt x="14746" y="965"/>
                </a:cubicBezTo>
                <a:cubicBezTo>
                  <a:pt x="14786" y="907"/>
                  <a:pt x="14763" y="839"/>
                  <a:pt x="14688" y="798"/>
                </a:cubicBezTo>
                <a:cubicBezTo>
                  <a:pt x="14465" y="678"/>
                  <a:pt x="14197" y="558"/>
                  <a:pt x="13881" y="448"/>
                </a:cubicBezTo>
                <a:cubicBezTo>
                  <a:pt x="13788" y="416"/>
                  <a:pt x="13675" y="426"/>
                  <a:pt x="13600" y="474"/>
                </a:cubicBezTo>
                <a:cubicBezTo>
                  <a:pt x="13155" y="761"/>
                  <a:pt x="12868" y="1035"/>
                  <a:pt x="12682" y="1266"/>
                </a:cubicBezTo>
                <a:cubicBezTo>
                  <a:pt x="12652" y="1303"/>
                  <a:pt x="12588" y="1321"/>
                  <a:pt x="12524" y="1314"/>
                </a:cubicBezTo>
                <a:cubicBezTo>
                  <a:pt x="12433" y="1303"/>
                  <a:pt x="12341" y="1297"/>
                  <a:pt x="12249" y="1291"/>
                </a:cubicBezTo>
                <a:cubicBezTo>
                  <a:pt x="12167" y="1285"/>
                  <a:pt x="12109" y="1235"/>
                  <a:pt x="12121" y="1182"/>
                </a:cubicBezTo>
                <a:cubicBezTo>
                  <a:pt x="12204" y="803"/>
                  <a:pt x="12308" y="435"/>
                  <a:pt x="12397" y="172"/>
                </a:cubicBezTo>
                <a:cubicBezTo>
                  <a:pt x="12416" y="115"/>
                  <a:pt x="12361" y="59"/>
                  <a:pt x="12276" y="45"/>
                </a:cubicBezTo>
                <a:cubicBezTo>
                  <a:pt x="12090" y="14"/>
                  <a:pt x="11911" y="-1"/>
                  <a:pt x="11722" y="0"/>
                </a:cubicBezTo>
                <a:close/>
                <a:moveTo>
                  <a:pt x="5960" y="1687"/>
                </a:moveTo>
                <a:cubicBezTo>
                  <a:pt x="5924" y="1687"/>
                  <a:pt x="5887" y="1691"/>
                  <a:pt x="5852" y="1701"/>
                </a:cubicBezTo>
                <a:lnTo>
                  <a:pt x="4125" y="2175"/>
                </a:lnTo>
                <a:cubicBezTo>
                  <a:pt x="3985" y="2213"/>
                  <a:pt x="3918" y="2321"/>
                  <a:pt x="3977" y="2413"/>
                </a:cubicBezTo>
                <a:cubicBezTo>
                  <a:pt x="4284" y="2896"/>
                  <a:pt x="5040" y="4329"/>
                  <a:pt x="3864" y="5259"/>
                </a:cubicBezTo>
                <a:cubicBezTo>
                  <a:pt x="2644" y="6223"/>
                  <a:pt x="1858" y="6915"/>
                  <a:pt x="1795" y="7789"/>
                </a:cubicBezTo>
                <a:cubicBezTo>
                  <a:pt x="1786" y="7916"/>
                  <a:pt x="2018" y="7986"/>
                  <a:pt x="2156" y="7898"/>
                </a:cubicBezTo>
                <a:cubicBezTo>
                  <a:pt x="3586" y="6985"/>
                  <a:pt x="5173" y="6418"/>
                  <a:pt x="5672" y="6252"/>
                </a:cubicBezTo>
                <a:cubicBezTo>
                  <a:pt x="5770" y="6219"/>
                  <a:pt x="5835" y="6156"/>
                  <a:pt x="5845" y="6084"/>
                </a:cubicBezTo>
                <a:cubicBezTo>
                  <a:pt x="5896" y="5710"/>
                  <a:pt x="6110" y="4503"/>
                  <a:pt x="6843" y="3414"/>
                </a:cubicBezTo>
                <a:cubicBezTo>
                  <a:pt x="6936" y="3275"/>
                  <a:pt x="6949" y="3117"/>
                  <a:pt x="6875" y="2973"/>
                </a:cubicBezTo>
                <a:cubicBezTo>
                  <a:pt x="6561" y="2361"/>
                  <a:pt x="6334" y="1990"/>
                  <a:pt x="6211" y="1798"/>
                </a:cubicBezTo>
                <a:cubicBezTo>
                  <a:pt x="6166" y="1729"/>
                  <a:pt x="6067" y="1688"/>
                  <a:pt x="5960" y="1687"/>
                </a:cubicBezTo>
                <a:close/>
                <a:moveTo>
                  <a:pt x="17710" y="2796"/>
                </a:moveTo>
                <a:cubicBezTo>
                  <a:pt x="14128" y="3251"/>
                  <a:pt x="12899" y="4571"/>
                  <a:pt x="10446" y="6897"/>
                </a:cubicBezTo>
                <a:cubicBezTo>
                  <a:pt x="8658" y="8591"/>
                  <a:pt x="6919" y="9692"/>
                  <a:pt x="4739" y="10468"/>
                </a:cubicBezTo>
                <a:cubicBezTo>
                  <a:pt x="4525" y="10544"/>
                  <a:pt x="4337" y="10342"/>
                  <a:pt x="4538" y="10252"/>
                </a:cubicBezTo>
                <a:cubicBezTo>
                  <a:pt x="5703" y="9730"/>
                  <a:pt x="6496" y="9269"/>
                  <a:pt x="6838" y="9060"/>
                </a:cubicBezTo>
                <a:cubicBezTo>
                  <a:pt x="6943" y="8996"/>
                  <a:pt x="6959" y="8891"/>
                  <a:pt x="6875" y="8814"/>
                </a:cubicBezTo>
                <a:cubicBezTo>
                  <a:pt x="6581" y="8543"/>
                  <a:pt x="5949" y="7853"/>
                  <a:pt x="5842" y="6845"/>
                </a:cubicBezTo>
                <a:cubicBezTo>
                  <a:pt x="5834" y="6772"/>
                  <a:pt x="5713" y="6729"/>
                  <a:pt x="5617" y="6766"/>
                </a:cubicBezTo>
                <a:cubicBezTo>
                  <a:pt x="2431" y="7985"/>
                  <a:pt x="0" y="9475"/>
                  <a:pt x="0" y="12423"/>
                </a:cubicBezTo>
                <a:cubicBezTo>
                  <a:pt x="0" y="17020"/>
                  <a:pt x="7570" y="17905"/>
                  <a:pt x="11316" y="20019"/>
                </a:cubicBezTo>
                <a:cubicBezTo>
                  <a:pt x="14094" y="21588"/>
                  <a:pt x="17510" y="21599"/>
                  <a:pt x="18384" y="18991"/>
                </a:cubicBezTo>
                <a:cubicBezTo>
                  <a:pt x="19484" y="15711"/>
                  <a:pt x="21598" y="14918"/>
                  <a:pt x="21599" y="12159"/>
                </a:cubicBezTo>
                <a:cubicBezTo>
                  <a:pt x="21600" y="8407"/>
                  <a:pt x="16913" y="7232"/>
                  <a:pt x="15378" y="6948"/>
                </a:cubicBezTo>
                <a:cubicBezTo>
                  <a:pt x="15111" y="6898"/>
                  <a:pt x="14833" y="6992"/>
                  <a:pt x="14736" y="7163"/>
                </a:cubicBezTo>
                <a:cubicBezTo>
                  <a:pt x="14229" y="8058"/>
                  <a:pt x="13569" y="8963"/>
                  <a:pt x="12931" y="9739"/>
                </a:cubicBezTo>
                <a:cubicBezTo>
                  <a:pt x="12906" y="9770"/>
                  <a:pt x="12897" y="9804"/>
                  <a:pt x="12903" y="9838"/>
                </a:cubicBezTo>
                <a:cubicBezTo>
                  <a:pt x="13041" y="10635"/>
                  <a:pt x="13856" y="12480"/>
                  <a:pt x="18442" y="12514"/>
                </a:cubicBezTo>
                <a:cubicBezTo>
                  <a:pt x="18615" y="12516"/>
                  <a:pt x="18627" y="12684"/>
                  <a:pt x="18454" y="12698"/>
                </a:cubicBezTo>
                <a:cubicBezTo>
                  <a:pt x="15394" y="12942"/>
                  <a:pt x="13494" y="12360"/>
                  <a:pt x="12226" y="10797"/>
                </a:cubicBezTo>
                <a:cubicBezTo>
                  <a:pt x="12180" y="10741"/>
                  <a:pt x="12059" y="10739"/>
                  <a:pt x="12008" y="10794"/>
                </a:cubicBezTo>
                <a:cubicBezTo>
                  <a:pt x="11820" y="10994"/>
                  <a:pt x="11644" y="11173"/>
                  <a:pt x="11486" y="11324"/>
                </a:cubicBezTo>
                <a:cubicBezTo>
                  <a:pt x="11331" y="11473"/>
                  <a:pt x="11233" y="11645"/>
                  <a:pt x="11206" y="11825"/>
                </a:cubicBezTo>
                <a:cubicBezTo>
                  <a:pt x="11076" y="12662"/>
                  <a:pt x="11110" y="13401"/>
                  <a:pt x="11261" y="14060"/>
                </a:cubicBezTo>
                <a:cubicBezTo>
                  <a:pt x="11282" y="14151"/>
                  <a:pt x="11375" y="14228"/>
                  <a:pt x="11506" y="14259"/>
                </a:cubicBezTo>
                <a:cubicBezTo>
                  <a:pt x="12699" y="14545"/>
                  <a:pt x="13970" y="14947"/>
                  <a:pt x="15157" y="15732"/>
                </a:cubicBezTo>
                <a:cubicBezTo>
                  <a:pt x="15273" y="15809"/>
                  <a:pt x="15120" y="15929"/>
                  <a:pt x="14987" y="15866"/>
                </a:cubicBezTo>
                <a:cubicBezTo>
                  <a:pt x="13324" y="15077"/>
                  <a:pt x="12167" y="14894"/>
                  <a:pt x="11629" y="14854"/>
                </a:cubicBezTo>
                <a:cubicBezTo>
                  <a:pt x="11570" y="14850"/>
                  <a:pt x="11526" y="14886"/>
                  <a:pt x="11542" y="14924"/>
                </a:cubicBezTo>
                <a:cubicBezTo>
                  <a:pt x="12090" y="16223"/>
                  <a:pt x="13092" y="17158"/>
                  <a:pt x="14016" y="17895"/>
                </a:cubicBezTo>
                <a:cubicBezTo>
                  <a:pt x="14154" y="18006"/>
                  <a:pt x="13922" y="18148"/>
                  <a:pt x="13766" y="18049"/>
                </a:cubicBezTo>
                <a:cubicBezTo>
                  <a:pt x="12788" y="17436"/>
                  <a:pt x="12083" y="16766"/>
                  <a:pt x="11577" y="16104"/>
                </a:cubicBezTo>
                <a:cubicBezTo>
                  <a:pt x="11543" y="16060"/>
                  <a:pt x="11450" y="16057"/>
                  <a:pt x="11411" y="16099"/>
                </a:cubicBezTo>
                <a:cubicBezTo>
                  <a:pt x="11214" y="16309"/>
                  <a:pt x="10950" y="16720"/>
                  <a:pt x="10875" y="17462"/>
                </a:cubicBezTo>
                <a:cubicBezTo>
                  <a:pt x="10861" y="17592"/>
                  <a:pt x="10571" y="17595"/>
                  <a:pt x="10554" y="17466"/>
                </a:cubicBezTo>
                <a:cubicBezTo>
                  <a:pt x="10475" y="16870"/>
                  <a:pt x="10586" y="16307"/>
                  <a:pt x="11103" y="15573"/>
                </a:cubicBezTo>
                <a:cubicBezTo>
                  <a:pt x="11139" y="15522"/>
                  <a:pt x="11141" y="15463"/>
                  <a:pt x="11110" y="15410"/>
                </a:cubicBezTo>
                <a:cubicBezTo>
                  <a:pt x="10285" y="13990"/>
                  <a:pt x="10284" y="12723"/>
                  <a:pt x="10310" y="12309"/>
                </a:cubicBezTo>
                <a:cubicBezTo>
                  <a:pt x="10313" y="12261"/>
                  <a:pt x="10225" y="12236"/>
                  <a:pt x="10175" y="12271"/>
                </a:cubicBezTo>
                <a:cubicBezTo>
                  <a:pt x="9950" y="12429"/>
                  <a:pt x="9490" y="12748"/>
                  <a:pt x="8939" y="13116"/>
                </a:cubicBezTo>
                <a:cubicBezTo>
                  <a:pt x="8869" y="13162"/>
                  <a:pt x="8838" y="13228"/>
                  <a:pt x="8856" y="13293"/>
                </a:cubicBezTo>
                <a:cubicBezTo>
                  <a:pt x="9208" y="14564"/>
                  <a:pt x="8909" y="15327"/>
                  <a:pt x="8495" y="15826"/>
                </a:cubicBezTo>
                <a:cubicBezTo>
                  <a:pt x="8405" y="15935"/>
                  <a:pt x="8151" y="15863"/>
                  <a:pt x="8207" y="15745"/>
                </a:cubicBezTo>
                <a:cubicBezTo>
                  <a:pt x="8602" y="14908"/>
                  <a:pt x="8457" y="14354"/>
                  <a:pt x="8184" y="13683"/>
                </a:cubicBezTo>
                <a:cubicBezTo>
                  <a:pt x="8172" y="13652"/>
                  <a:pt x="8115" y="13638"/>
                  <a:pt x="8076" y="13658"/>
                </a:cubicBezTo>
                <a:cubicBezTo>
                  <a:pt x="6944" y="14228"/>
                  <a:pt x="6378" y="14971"/>
                  <a:pt x="6095" y="15552"/>
                </a:cubicBezTo>
                <a:cubicBezTo>
                  <a:pt x="6046" y="15654"/>
                  <a:pt x="5815" y="15621"/>
                  <a:pt x="5832" y="15514"/>
                </a:cubicBezTo>
                <a:cubicBezTo>
                  <a:pt x="5922" y="14948"/>
                  <a:pt x="6427" y="14160"/>
                  <a:pt x="7953" y="13152"/>
                </a:cubicBezTo>
                <a:cubicBezTo>
                  <a:pt x="11621" y="10730"/>
                  <a:pt x="12557" y="9223"/>
                  <a:pt x="14011" y="6902"/>
                </a:cubicBezTo>
                <a:cubicBezTo>
                  <a:pt x="15326" y="4803"/>
                  <a:pt x="18598" y="4049"/>
                  <a:pt x="19214" y="3923"/>
                </a:cubicBezTo>
                <a:cubicBezTo>
                  <a:pt x="19263" y="3914"/>
                  <a:pt x="19281" y="3875"/>
                  <a:pt x="19249" y="3849"/>
                </a:cubicBezTo>
                <a:cubicBezTo>
                  <a:pt x="19041" y="3675"/>
                  <a:pt x="18378" y="3131"/>
                  <a:pt x="17868" y="2824"/>
                </a:cubicBezTo>
                <a:cubicBezTo>
                  <a:pt x="17826" y="2799"/>
                  <a:pt x="17765" y="2789"/>
                  <a:pt x="17710" y="279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64" name="Brain"/>
          <p:cNvSpPr/>
          <p:nvPr/>
        </p:nvSpPr>
        <p:spPr>
          <a:xfrm>
            <a:off x="1152457" y="3462598"/>
            <a:ext cx="478857" cy="367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1427" fill="norm" stroke="1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7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4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1"/>
      <p:bldP build="whole" bldLvl="1" animBg="1" rev="0" advAuto="0" spid="34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Background…"/>
          <p:cNvSpPr txBox="1"/>
          <p:nvPr>
            <p:ph type="body" idx="1"/>
          </p:nvPr>
        </p:nvSpPr>
        <p:spPr>
          <a:xfrm>
            <a:off x="457200" y="1653410"/>
            <a:ext cx="8229600" cy="355118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Background 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Diagnostic Work-up </a:t>
            </a:r>
          </a:p>
          <a:p>
            <a:pPr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Low Value Evaluation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High Risk Features</a:t>
            </a: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buClr>
                <a:srgbClr val="DDDDDD"/>
              </a:buClr>
              <a:defRPr sz="2000">
                <a:solidFill>
                  <a:srgbClr val="DDDDD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Care Standardization</a:t>
            </a:r>
          </a:p>
        </p:txBody>
      </p:sp>
      <p:sp>
        <p:nvSpPr>
          <p:cNvPr id="367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8" name="Rectangle"/>
          <p:cNvSpPr/>
          <p:nvPr/>
        </p:nvSpPr>
        <p:spPr>
          <a:xfrm>
            <a:off x="1398080" y="332902"/>
            <a:ext cx="2557244" cy="578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9" name="Agenda"/>
          <p:cNvSpPr txBox="1"/>
          <p:nvPr/>
        </p:nvSpPr>
        <p:spPr>
          <a:xfrm>
            <a:off x="1432280" y="365727"/>
            <a:ext cx="1369010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3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74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76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77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378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Initial Workup"/>
          <p:cNvSpPr txBox="1"/>
          <p:nvPr>
            <p:ph type="title"/>
          </p:nvPr>
        </p:nvSpPr>
        <p:spPr>
          <a:xfrm>
            <a:off x="1467319" y="325225"/>
            <a:ext cx="2517328" cy="61050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Initial Workup</a:t>
            </a: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8559799" y="6213427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2" name="Line 14"/>
          <p:cNvSpPr/>
          <p:nvPr/>
        </p:nvSpPr>
        <p:spPr>
          <a:xfrm>
            <a:off x="2603716" y="1921675"/>
            <a:ext cx="1968384" cy="1"/>
          </a:xfrm>
          <a:prstGeom prst="line">
            <a:avLst/>
          </a:prstGeom>
          <a:ln w="25400">
            <a:solidFill>
              <a:schemeClr val="accent3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3" name="Freeform 5"/>
          <p:cNvSpPr/>
          <p:nvPr/>
        </p:nvSpPr>
        <p:spPr>
          <a:xfrm>
            <a:off x="558345" y="1476126"/>
            <a:ext cx="2626949" cy="3797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456"/>
                </a:moveTo>
                <a:cubicBezTo>
                  <a:pt x="2006" y="21187"/>
                  <a:pt x="4287" y="21600"/>
                  <a:pt x="6688" y="21600"/>
                </a:cubicBezTo>
                <a:cubicBezTo>
                  <a:pt x="14923" y="21600"/>
                  <a:pt x="21600" y="16770"/>
                  <a:pt x="21600" y="10804"/>
                </a:cubicBezTo>
                <a:cubicBezTo>
                  <a:pt x="21600" y="4830"/>
                  <a:pt x="14923" y="0"/>
                  <a:pt x="6688" y="0"/>
                </a:cubicBezTo>
                <a:cubicBezTo>
                  <a:pt x="4287" y="0"/>
                  <a:pt x="2006" y="413"/>
                  <a:pt x="0" y="1144"/>
                </a:cubicBezTo>
              </a:path>
            </a:pathLst>
          </a:custGeom>
          <a:solidFill>
            <a:srgbClr val="FFFFFF"/>
          </a:solidFill>
          <a:ln w="25400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Freeform 9"/>
          <p:cNvSpPr/>
          <p:nvPr/>
        </p:nvSpPr>
        <p:spPr>
          <a:xfrm>
            <a:off x="2409416" y="1808331"/>
            <a:ext cx="215594" cy="22669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85" name="Oval 11"/>
          <p:cNvSpPr/>
          <p:nvPr/>
        </p:nvSpPr>
        <p:spPr>
          <a:xfrm>
            <a:off x="4479098" y="1530853"/>
            <a:ext cx="766611" cy="78164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86" name="TextBox 22"/>
          <p:cNvSpPr txBox="1"/>
          <p:nvPr/>
        </p:nvSpPr>
        <p:spPr>
          <a:xfrm>
            <a:off x="5664147" y="1675191"/>
            <a:ext cx="3109452" cy="44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2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387" name="Freeform 47"/>
          <p:cNvSpPr/>
          <p:nvPr/>
        </p:nvSpPr>
        <p:spPr>
          <a:xfrm>
            <a:off x="4644112" y="1718174"/>
            <a:ext cx="436584" cy="372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21600" y="21600"/>
                  <a:pt x="21600" y="16772"/>
                  <a:pt x="21165" y="16324"/>
                </a:cubicBezTo>
                <a:cubicBezTo>
                  <a:pt x="20818" y="15876"/>
                  <a:pt x="20079" y="15030"/>
                  <a:pt x="18471" y="14582"/>
                </a:cubicBezTo>
                <a:cubicBezTo>
                  <a:pt x="16950" y="13687"/>
                  <a:pt x="16167" y="12791"/>
                  <a:pt x="16167" y="11497"/>
                </a:cubicBezTo>
                <a:cubicBezTo>
                  <a:pt x="16167" y="10601"/>
                  <a:pt x="16950" y="11049"/>
                  <a:pt x="16950" y="9755"/>
                </a:cubicBezTo>
                <a:cubicBezTo>
                  <a:pt x="16950" y="8859"/>
                  <a:pt x="17732" y="9755"/>
                  <a:pt x="17732" y="7913"/>
                </a:cubicBezTo>
                <a:cubicBezTo>
                  <a:pt x="17732" y="7515"/>
                  <a:pt x="17341" y="7515"/>
                  <a:pt x="17341" y="7515"/>
                </a:cubicBezTo>
                <a:cubicBezTo>
                  <a:pt x="17341" y="7515"/>
                  <a:pt x="17732" y="6619"/>
                  <a:pt x="17732" y="5724"/>
                </a:cubicBezTo>
                <a:cubicBezTo>
                  <a:pt x="17732" y="4877"/>
                  <a:pt x="17341" y="3086"/>
                  <a:pt x="15037" y="3086"/>
                </a:cubicBezTo>
                <a:cubicBezTo>
                  <a:pt x="12734" y="3086"/>
                  <a:pt x="12343" y="4877"/>
                  <a:pt x="12343" y="5724"/>
                </a:cubicBezTo>
                <a:cubicBezTo>
                  <a:pt x="12343" y="6619"/>
                  <a:pt x="12734" y="7515"/>
                  <a:pt x="12734" y="7515"/>
                </a:cubicBezTo>
                <a:cubicBezTo>
                  <a:pt x="12734" y="7515"/>
                  <a:pt x="12343" y="7515"/>
                  <a:pt x="12343" y="7913"/>
                </a:cubicBezTo>
                <a:cubicBezTo>
                  <a:pt x="12343" y="9755"/>
                  <a:pt x="12734" y="8859"/>
                  <a:pt x="13125" y="9755"/>
                </a:cubicBezTo>
                <a:cubicBezTo>
                  <a:pt x="13125" y="11049"/>
                  <a:pt x="13516" y="10601"/>
                  <a:pt x="13516" y="11497"/>
                </a:cubicBezTo>
                <a:cubicBezTo>
                  <a:pt x="13516" y="12393"/>
                  <a:pt x="13516" y="13239"/>
                  <a:pt x="12734" y="13687"/>
                </a:cubicBezTo>
                <a:cubicBezTo>
                  <a:pt x="16167" y="15876"/>
                  <a:pt x="16559" y="15876"/>
                  <a:pt x="16559" y="18116"/>
                </a:cubicBezTo>
                <a:cubicBezTo>
                  <a:pt x="16559" y="21600"/>
                  <a:pt x="16559" y="21600"/>
                  <a:pt x="16559" y="21600"/>
                </a:cubicBezTo>
                <a:lnTo>
                  <a:pt x="21600" y="21600"/>
                </a:lnTo>
                <a:close/>
                <a:moveTo>
                  <a:pt x="11213" y="15030"/>
                </a:moveTo>
                <a:cubicBezTo>
                  <a:pt x="8866" y="14135"/>
                  <a:pt x="8127" y="13239"/>
                  <a:pt x="8127" y="11497"/>
                </a:cubicBezTo>
                <a:cubicBezTo>
                  <a:pt x="8127" y="10153"/>
                  <a:pt x="8866" y="10601"/>
                  <a:pt x="9257" y="8361"/>
                </a:cubicBezTo>
                <a:cubicBezTo>
                  <a:pt x="9257" y="7913"/>
                  <a:pt x="10039" y="8361"/>
                  <a:pt x="10039" y="6619"/>
                </a:cubicBezTo>
                <a:cubicBezTo>
                  <a:pt x="10039" y="5724"/>
                  <a:pt x="9648" y="5724"/>
                  <a:pt x="9648" y="5724"/>
                </a:cubicBezTo>
                <a:cubicBezTo>
                  <a:pt x="9648" y="5724"/>
                  <a:pt x="9648" y="4429"/>
                  <a:pt x="10039" y="3534"/>
                </a:cubicBezTo>
                <a:cubicBezTo>
                  <a:pt x="10039" y="2638"/>
                  <a:pt x="9257" y="0"/>
                  <a:pt x="6563" y="0"/>
                </a:cubicBezTo>
                <a:cubicBezTo>
                  <a:pt x="3477" y="0"/>
                  <a:pt x="3086" y="2638"/>
                  <a:pt x="3086" y="3534"/>
                </a:cubicBezTo>
                <a:cubicBezTo>
                  <a:pt x="3086" y="4429"/>
                  <a:pt x="3086" y="5724"/>
                  <a:pt x="3086" y="5724"/>
                </a:cubicBezTo>
                <a:cubicBezTo>
                  <a:pt x="3086" y="5724"/>
                  <a:pt x="3086" y="5724"/>
                  <a:pt x="3086" y="6619"/>
                </a:cubicBezTo>
                <a:cubicBezTo>
                  <a:pt x="3086" y="8361"/>
                  <a:pt x="3477" y="7913"/>
                  <a:pt x="3868" y="8361"/>
                </a:cubicBezTo>
                <a:cubicBezTo>
                  <a:pt x="3868" y="10601"/>
                  <a:pt x="4650" y="10153"/>
                  <a:pt x="4650" y="11497"/>
                </a:cubicBezTo>
                <a:cubicBezTo>
                  <a:pt x="4650" y="13239"/>
                  <a:pt x="3868" y="14135"/>
                  <a:pt x="1956" y="15030"/>
                </a:cubicBezTo>
                <a:cubicBezTo>
                  <a:pt x="1173" y="15429"/>
                  <a:pt x="0" y="15876"/>
                  <a:pt x="0" y="1722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5037" y="21600"/>
                  <a:pt x="15037" y="21600"/>
                  <a:pt x="15037" y="21600"/>
                </a:cubicBezTo>
                <a:cubicBezTo>
                  <a:pt x="15037" y="21600"/>
                  <a:pt x="15037" y="18962"/>
                  <a:pt x="15037" y="18116"/>
                </a:cubicBezTo>
                <a:cubicBezTo>
                  <a:pt x="15037" y="17220"/>
                  <a:pt x="13125" y="16324"/>
                  <a:pt x="11213" y="15030"/>
                </a:cubicBezTo>
                <a:close/>
              </a:path>
            </a:pathLst>
          </a:custGeom>
          <a:solidFill>
            <a:srgbClr val="FFFFFF"/>
          </a:solidFill>
          <a:ln w="22225">
            <a:solidFill>
              <a:schemeClr val="accent3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Precipitants…"/>
          <p:cNvSpPr txBox="1"/>
          <p:nvPr/>
        </p:nvSpPr>
        <p:spPr>
          <a:xfrm>
            <a:off x="5664147" y="2221596"/>
            <a:ext cx="3109452" cy="3717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Precipitants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Prodrome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Palpitations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Position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Post-event phenomena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Past medical history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Abnormal movements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Mental state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Appearance (pallor/sweating)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With exertion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Current medications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Family history of sudden      </a:t>
            </a:r>
          </a:p>
          <a:p>
            <a:pPr>
              <a:defRPr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    cardiac death</a:t>
            </a:r>
          </a:p>
        </p:txBody>
      </p:sp>
      <p:sp>
        <p:nvSpPr>
          <p:cNvPr id="389" name="Line"/>
          <p:cNvSpPr/>
          <p:nvPr/>
        </p:nvSpPr>
        <p:spPr>
          <a:xfrm flipV="1">
            <a:off x="5639340" y="2267532"/>
            <a:ext cx="1" cy="1692024"/>
          </a:xfrm>
          <a:prstGeom prst="line">
            <a:avLst/>
          </a:prstGeom>
          <a:ln w="25400">
            <a:solidFill>
              <a:schemeClr val="accent3">
                <a:satOff val="-3325"/>
                <a:lumOff val="12892"/>
              </a:schemeClr>
            </a:solidFill>
            <a:headEnd type="triangle" len="sm"/>
            <a:tailEnd type="triangle" len="sm"/>
          </a:ln>
        </p:spPr>
        <p:txBody>
          <a:bodyPr lIns="45719" rIns="45719"/>
          <a:lstStyle/>
          <a:p>
            <a:pPr/>
          </a:p>
        </p:txBody>
      </p:sp>
      <p:sp>
        <p:nvSpPr>
          <p:cNvPr id="390" name="6 P’s"/>
          <p:cNvSpPr txBox="1"/>
          <p:nvPr/>
        </p:nvSpPr>
        <p:spPr>
          <a:xfrm>
            <a:off x="5012058" y="2931324"/>
            <a:ext cx="586945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chemeClr val="accent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6 P’s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andard Theme">
  <a:themeElements>
    <a:clrScheme name="Standard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2E77"/>
      </a:accent1>
      <a:accent2>
        <a:srgbClr val="F6791F"/>
      </a:accent2>
      <a:accent3>
        <a:srgbClr val="3884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andard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 Theme">
  <a:themeElements>
    <a:clrScheme name="Standard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72E77"/>
      </a:accent1>
      <a:accent2>
        <a:srgbClr val="F6791F"/>
      </a:accent2>
      <a:accent3>
        <a:srgbClr val="3884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andard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