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53"/>
  </p:notesMasterIdLst>
  <p:sldIdLst>
    <p:sldId id="256" r:id="rId2"/>
    <p:sldId id="257" r:id="rId3"/>
    <p:sldId id="258" r:id="rId4"/>
    <p:sldId id="260" r:id="rId5"/>
    <p:sldId id="259" r:id="rId6"/>
    <p:sldId id="318" r:id="rId7"/>
    <p:sldId id="316" r:id="rId8"/>
    <p:sldId id="262" r:id="rId9"/>
    <p:sldId id="261" r:id="rId10"/>
    <p:sldId id="263" r:id="rId11"/>
    <p:sldId id="317" r:id="rId12"/>
    <p:sldId id="264" r:id="rId13"/>
    <p:sldId id="266" r:id="rId14"/>
    <p:sldId id="273" r:id="rId15"/>
    <p:sldId id="268" r:id="rId16"/>
    <p:sldId id="291" r:id="rId17"/>
    <p:sldId id="290" r:id="rId18"/>
    <p:sldId id="265" r:id="rId19"/>
    <p:sldId id="315" r:id="rId20"/>
    <p:sldId id="292" r:id="rId21"/>
    <p:sldId id="294" r:id="rId22"/>
    <p:sldId id="295" r:id="rId23"/>
    <p:sldId id="297" r:id="rId24"/>
    <p:sldId id="298" r:id="rId25"/>
    <p:sldId id="299" r:id="rId26"/>
    <p:sldId id="303" r:id="rId27"/>
    <p:sldId id="304" r:id="rId28"/>
    <p:sldId id="305" r:id="rId29"/>
    <p:sldId id="269" r:id="rId30"/>
    <p:sldId id="272" r:id="rId31"/>
    <p:sldId id="308" r:id="rId32"/>
    <p:sldId id="278" r:id="rId33"/>
    <p:sldId id="275" r:id="rId34"/>
    <p:sldId id="276" r:id="rId35"/>
    <p:sldId id="277" r:id="rId36"/>
    <p:sldId id="281" r:id="rId37"/>
    <p:sldId id="282" r:id="rId38"/>
    <p:sldId id="283" r:id="rId39"/>
    <p:sldId id="286" r:id="rId40"/>
    <p:sldId id="310" r:id="rId41"/>
    <p:sldId id="311" r:id="rId42"/>
    <p:sldId id="307" r:id="rId43"/>
    <p:sldId id="271" r:id="rId44"/>
    <p:sldId id="306" r:id="rId45"/>
    <p:sldId id="267" r:id="rId46"/>
    <p:sldId id="274" r:id="rId47"/>
    <p:sldId id="309" r:id="rId48"/>
    <p:sldId id="312" r:id="rId49"/>
    <p:sldId id="285" r:id="rId50"/>
    <p:sldId id="314" r:id="rId51"/>
    <p:sldId id="313"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6197"/>
  </p:normalViewPr>
  <p:slideViewPr>
    <p:cSldViewPr snapToGrid="0" snapToObjects="1">
      <p:cViewPr varScale="1">
        <p:scale>
          <a:sx n="114" d="100"/>
          <a:sy n="114" d="100"/>
        </p:scale>
        <p:origin x="1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The Most Common Errors in Medical Writing</c:v>
                </c:pt>
              </c:strCache>
            </c:strRef>
          </c:tx>
          <c:cat>
            <c:strRef>
              <c:f>Sheet1!$A$2:$A$7</c:f>
              <c:strCache>
                <c:ptCount val="6"/>
                <c:pt idx="0">
                  <c:v>Excess Verbiage, Wordiness</c:v>
                </c:pt>
                <c:pt idx="1">
                  <c:v>Poor flow of ideas</c:v>
                </c:pt>
                <c:pt idx="2">
                  <c:v>Poor grammar</c:v>
                </c:pt>
                <c:pt idx="3">
                  <c:v>Redundancy</c:v>
                </c:pt>
                <c:pt idx="4">
                  <c:v>Excessive abstraction</c:v>
                </c:pt>
                <c:pt idx="5">
                  <c:v>Unnecessary complexity</c:v>
                </c:pt>
              </c:strCache>
            </c:strRef>
          </c:cat>
          <c:val>
            <c:numRef>
              <c:f>Sheet1!$B$2:$B$7</c:f>
              <c:numCache>
                <c:formatCode>General</c:formatCode>
                <c:ptCount val="6"/>
                <c:pt idx="0">
                  <c:v>43</c:v>
                </c:pt>
                <c:pt idx="1">
                  <c:v>21</c:v>
                </c:pt>
                <c:pt idx="2">
                  <c:v>18</c:v>
                </c:pt>
                <c:pt idx="3">
                  <c:v>11</c:v>
                </c:pt>
                <c:pt idx="4">
                  <c:v>4</c:v>
                </c:pt>
                <c:pt idx="5">
                  <c:v>4</c:v>
                </c:pt>
              </c:numCache>
            </c:numRef>
          </c:val>
          <c:extLst>
            <c:ext xmlns:c16="http://schemas.microsoft.com/office/drawing/2014/chart" uri="{C3380CC4-5D6E-409C-BE32-E72D297353CC}">
              <c16:uniqueId val="{00000000-79D0-1348-96B2-B5C209B1051C}"/>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6B34A-275E-9A42-9028-4472F759FD63}"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D6F85-DE73-8947-B06A-7140557398F6}" type="slidenum">
              <a:rPr lang="en-US" smtClean="0"/>
              <a:t>‹#›</a:t>
            </a:fld>
            <a:endParaRPr lang="en-US"/>
          </a:p>
        </p:txBody>
      </p:sp>
    </p:spTree>
    <p:extLst>
      <p:ext uri="{BB962C8B-B14F-4D97-AF65-F5344CB8AC3E}">
        <p14:creationId xmlns:p14="http://schemas.microsoft.com/office/powerpoint/2010/main" val="3378175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cponline.org/education_recertification/education/program_directors/abstracts/prepare/clinvin_abs.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Psychoanalyst Edmund </a:t>
            </a:r>
            <a:r>
              <a:rPr lang="en-US" dirty="0" err="1"/>
              <a:t>Bergler</a:t>
            </a:r>
            <a:r>
              <a:rPr lang="en-US" dirty="0"/>
              <a:t> coined the term “writers’ block” in 1947.</a:t>
            </a:r>
          </a:p>
          <a:p>
            <a:endParaRPr lang="en-US" sz="1300" dirty="0"/>
          </a:p>
          <a:p>
            <a:r>
              <a:rPr lang="en-US" sz="1300" dirty="0"/>
              <a:t>This is a list of a few tips that</a:t>
            </a:r>
            <a:r>
              <a:rPr lang="en-US" sz="1300" baseline="0" dirty="0"/>
              <a:t> you can use to help you overcome writers’ block and to help you to get started when the going gets rough.</a:t>
            </a:r>
          </a:p>
          <a:p>
            <a:endParaRPr lang="en-US" sz="1300" dirty="0"/>
          </a:p>
          <a:p>
            <a:endParaRPr lang="en-US" sz="1300" dirty="0"/>
          </a:p>
          <a:p>
            <a:r>
              <a:rPr lang="en-US" sz="1300" dirty="0"/>
              <a:t>11. Sullivan GM. So you want to write? Practices that work. J Grad Med Educ. 2013;5(3):357-9.</a:t>
            </a:r>
          </a:p>
          <a:p>
            <a:pPr defTabSz="966612">
              <a:defRPr/>
            </a:pPr>
            <a:r>
              <a:rPr lang="en-US" sz="1300" dirty="0"/>
              <a:t>12. El-</a:t>
            </a:r>
            <a:r>
              <a:rPr lang="en-US" sz="1300" dirty="0" err="1"/>
              <a:t>Serag</a:t>
            </a:r>
            <a:r>
              <a:rPr lang="en-US" sz="1300" dirty="0"/>
              <a:t> HB. Writing and publishing scientific papers. Gastroenterology. 2012;142:197-200.</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13. Huston P. Resolving writer’s block. Can </a:t>
            </a:r>
            <a:r>
              <a:rPr lang="en-US" sz="1300" dirty="0" err="1"/>
              <a:t>Fam</a:t>
            </a:r>
            <a:r>
              <a:rPr lang="en-US" sz="1300" dirty="0"/>
              <a:t> Physician. 1998;44:92-7.</a:t>
            </a:r>
          </a:p>
          <a:p>
            <a:endParaRPr lang="en-US" sz="1300" dirty="0"/>
          </a:p>
        </p:txBody>
      </p:sp>
      <p:sp>
        <p:nvSpPr>
          <p:cNvPr id="4" name="Slide Number Placeholder 3"/>
          <p:cNvSpPr>
            <a:spLocks noGrp="1"/>
          </p:cNvSpPr>
          <p:nvPr>
            <p:ph type="sldNum" sz="quarter" idx="10"/>
          </p:nvPr>
        </p:nvSpPr>
        <p:spPr/>
        <p:txBody>
          <a:bodyPr/>
          <a:lstStyle/>
          <a:p>
            <a:fld id="{448573EC-42A8-433E-AB79-0C1E04D6CBE5}" type="slidenum">
              <a:rPr lang="en-US" smtClean="0"/>
              <a:t>14</a:t>
            </a:fld>
            <a:endParaRPr lang="en-US"/>
          </a:p>
        </p:txBody>
      </p:sp>
    </p:spTree>
    <p:extLst>
      <p:ext uri="{BB962C8B-B14F-4D97-AF65-F5344CB8AC3E}">
        <p14:creationId xmlns:p14="http://schemas.microsoft.com/office/powerpoint/2010/main" val="297849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u="none" dirty="0">
                <a:solidFill>
                  <a:schemeClr val="tx1"/>
                </a:solidFill>
                <a:effectLst/>
              </a:rPr>
              <a:t>Active</a:t>
            </a:r>
            <a:r>
              <a:rPr lang="en-US" b="0" u="none" baseline="0" dirty="0">
                <a:solidFill>
                  <a:schemeClr val="tx1"/>
                </a:solidFill>
                <a:effectLst/>
              </a:rPr>
              <a:t> voice is preferred in most instances of formal writing as it is more succinct and direct.  </a:t>
            </a:r>
          </a:p>
          <a:p>
            <a:pPr defTabSz="966612">
              <a:defRPr/>
            </a:pPr>
            <a:r>
              <a:rPr lang="en-US" b="0" u="none" baseline="0" dirty="0">
                <a:solidFill>
                  <a:schemeClr val="tx1"/>
                </a:solidFill>
                <a:effectLst/>
              </a:rPr>
              <a:t>Passive voice is acceptable in only a few instances as listed here.</a:t>
            </a:r>
            <a:endParaRPr lang="en-US" b="0" u="none" dirty="0">
              <a:solidFill>
                <a:schemeClr val="tx1"/>
              </a:solidFill>
              <a:effectLst/>
            </a:endParaRPr>
          </a:p>
          <a:p>
            <a:pPr defTabSz="966612">
              <a:defRPr/>
            </a:pPr>
            <a:endParaRPr lang="en-US" b="0" u="none" dirty="0">
              <a:solidFill>
                <a:schemeClr val="tx1"/>
              </a:solidFill>
              <a:effectLst/>
            </a:endParaRPr>
          </a:p>
          <a:p>
            <a:pPr defTabSz="966612">
              <a:defRPr/>
            </a:pPr>
            <a:endParaRPr lang="en-US" b="0" u="none" dirty="0">
              <a:solidFill>
                <a:schemeClr val="tx1"/>
              </a:solidFill>
              <a:effectLst/>
            </a:endParaRPr>
          </a:p>
          <a:p>
            <a:pPr defTabSz="966612">
              <a:defRPr/>
            </a:pPr>
            <a:r>
              <a:rPr lang="en-US" b="0" u="none" dirty="0">
                <a:solidFill>
                  <a:schemeClr val="tx1"/>
                </a:solidFill>
                <a:effectLst/>
              </a:rPr>
              <a:t>1. </a:t>
            </a:r>
            <a:r>
              <a:rPr lang="en-US" sz="1300" dirty="0"/>
              <a:t>Iverson C, Christiansen S, </a:t>
            </a:r>
            <a:r>
              <a:rPr lang="en-US" sz="1300" dirty="0" err="1"/>
              <a:t>Flanagin</a:t>
            </a:r>
            <a:r>
              <a:rPr lang="en-US" sz="1300" dirty="0"/>
              <a:t> A, et al. AMA Manual of Style: A Guide for Authors and Editors. 10</a:t>
            </a:r>
            <a:r>
              <a:rPr lang="en-US" sz="1300" baseline="30000" dirty="0"/>
              <a:t>th</a:t>
            </a:r>
            <a:r>
              <a:rPr lang="en-US" sz="1300" dirty="0"/>
              <a:t> ed. New York, NY: Oxford University Press; 2007.</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sz="1200" dirty="0"/>
              <a:t>Taylor RB. The clinician’s guide to medical writing. New York: Springer; 2005. </a:t>
            </a:r>
            <a:r>
              <a:rPr lang="en-US" sz="1200" dirty="0" err="1"/>
              <a:t>Pg</a:t>
            </a:r>
            <a:r>
              <a:rPr lang="en-US" sz="1200" dirty="0"/>
              <a:t> 42</a:t>
            </a:r>
          </a:p>
          <a:p>
            <a:r>
              <a:rPr lang="en-US" dirty="0"/>
              <a:t>9. </a:t>
            </a:r>
            <a:r>
              <a:rPr lang="en-US" dirty="0" err="1"/>
              <a:t>Strunk</a:t>
            </a:r>
            <a:r>
              <a:rPr lang="en-US" dirty="0"/>
              <a:t> W, White EB.  The Elements of Style:</a:t>
            </a:r>
            <a:r>
              <a:rPr lang="en-US" baseline="0" dirty="0"/>
              <a:t> Fiftieth Anniversary Edition.  United States: Pearson Education, </a:t>
            </a:r>
            <a:r>
              <a:rPr lang="en-US" baseline="0" dirty="0" err="1"/>
              <a:t>Inc</a:t>
            </a:r>
            <a:r>
              <a:rPr lang="en-US" baseline="0" dirty="0"/>
              <a:t>; 2009.</a:t>
            </a:r>
          </a:p>
          <a:p>
            <a:r>
              <a:rPr lang="en-US" baseline="0" dirty="0"/>
              <a:t>10. Hacker, D. A Writer’s Reference. 6</a:t>
            </a:r>
            <a:r>
              <a:rPr lang="en-US" baseline="30000" dirty="0"/>
              <a:t>th</a:t>
            </a:r>
            <a:r>
              <a:rPr lang="en-US" baseline="0" dirty="0"/>
              <a:t> edition. New York, NY: Bedford/St. Martin’s; 2007.</a:t>
            </a:r>
            <a:endParaRPr lang="en-US" dirty="0"/>
          </a:p>
        </p:txBody>
      </p:sp>
      <p:sp>
        <p:nvSpPr>
          <p:cNvPr id="4" name="Slide Number Placeholder 3"/>
          <p:cNvSpPr>
            <a:spLocks noGrp="1"/>
          </p:cNvSpPr>
          <p:nvPr>
            <p:ph type="sldNum" sz="quarter" idx="10"/>
          </p:nvPr>
        </p:nvSpPr>
        <p:spPr/>
        <p:txBody>
          <a:bodyPr/>
          <a:lstStyle/>
          <a:p>
            <a:fld id="{DB8EA4DD-8452-4601-A025-E92E4DD7CDE1}" type="slidenum">
              <a:rPr lang="en-US" smtClean="0"/>
              <a:pPr/>
              <a:t>30</a:t>
            </a:fld>
            <a:endParaRPr lang="en-US"/>
          </a:p>
        </p:txBody>
      </p:sp>
    </p:spTree>
    <p:extLst>
      <p:ext uri="{BB962C8B-B14F-4D97-AF65-F5344CB8AC3E}">
        <p14:creationId xmlns:p14="http://schemas.microsoft.com/office/powerpoint/2010/main" val="1822285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must write out the entire word on initial</a:t>
            </a:r>
            <a:r>
              <a:rPr lang="en-US" sz="1200" kern="1200" baseline="0" dirty="0">
                <a:solidFill>
                  <a:schemeClr val="tx1"/>
                </a:solidFill>
                <a:effectLst/>
                <a:latin typeface="+mn-lt"/>
                <a:ea typeface="+mn-ea"/>
                <a:cs typeface="+mn-cs"/>
              </a:rPr>
              <a:t> use, even if it is a common abbreviation (for example, you must write out “Emergency Department” on initial use instead of simply writing “ED”).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commonly used medical abbreviations are</a:t>
            </a:r>
            <a:r>
              <a:rPr lang="en-US" sz="1200" kern="1200" baseline="0" dirty="0">
                <a:solidFill>
                  <a:schemeClr val="tx1"/>
                </a:solidFill>
                <a:effectLst/>
                <a:latin typeface="+mn-lt"/>
                <a:ea typeface="+mn-ea"/>
                <a:cs typeface="+mn-cs"/>
              </a:rPr>
              <a:t> found in the AMA Manual of Style on page 502.</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Iverson C, Christiansen S, </a:t>
            </a:r>
            <a:r>
              <a:rPr lang="en-US" sz="1200" kern="1200" dirty="0" err="1">
                <a:solidFill>
                  <a:schemeClr val="tx1"/>
                </a:solidFill>
                <a:effectLst/>
                <a:latin typeface="+mn-lt"/>
                <a:ea typeface="+mn-ea"/>
                <a:cs typeface="+mn-cs"/>
              </a:rPr>
              <a:t>Flanagin</a:t>
            </a:r>
            <a:r>
              <a:rPr lang="en-US" sz="1200" kern="1200" dirty="0">
                <a:solidFill>
                  <a:schemeClr val="tx1"/>
                </a:solidFill>
                <a:effectLst/>
                <a:latin typeface="+mn-lt"/>
                <a:ea typeface="+mn-ea"/>
                <a:cs typeface="+mn-cs"/>
              </a:rPr>
              <a:t> A, et al. </a:t>
            </a:r>
            <a:r>
              <a:rPr lang="en-US" sz="1200" i="1" kern="1200" dirty="0">
                <a:solidFill>
                  <a:schemeClr val="tx1"/>
                </a:solidFill>
                <a:effectLst/>
                <a:latin typeface="+mn-lt"/>
                <a:ea typeface="+mn-ea"/>
                <a:cs typeface="+mn-cs"/>
              </a:rPr>
              <a:t>AMA Manual of Style: A Guide for Authors and Editors.</a:t>
            </a:r>
            <a:r>
              <a:rPr lang="en-US" sz="1200" kern="1200" dirty="0">
                <a:solidFill>
                  <a:schemeClr val="tx1"/>
                </a:solidFill>
                <a:effectLst/>
                <a:latin typeface="+mn-lt"/>
                <a:ea typeface="+mn-ea"/>
                <a:cs typeface="+mn-cs"/>
              </a:rPr>
              <a:t> 10th ed. New York, NY: Oxford University Press; 2007.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9. </a:t>
            </a:r>
            <a:r>
              <a:rPr lang="en-US" sz="1200" dirty="0" err="1"/>
              <a:t>Strunk</a:t>
            </a:r>
            <a:r>
              <a:rPr lang="en-US" sz="1200" dirty="0"/>
              <a:t> W, White EB.  The Elements of Style:</a:t>
            </a:r>
            <a:r>
              <a:rPr lang="en-US" sz="1200" baseline="0" dirty="0"/>
              <a:t> Fiftieth Anniversary Edition.  United States: Pearson Education, </a:t>
            </a:r>
            <a:r>
              <a:rPr lang="en-US" sz="1200" baseline="0" dirty="0" err="1"/>
              <a:t>Inc</a:t>
            </a:r>
            <a:r>
              <a:rPr lang="en-US" sz="1200" baseline="0" dirty="0"/>
              <a:t>; 2009.</a:t>
            </a:r>
          </a:p>
          <a:p>
            <a:r>
              <a:rPr lang="en-US" baseline="0" dirty="0"/>
              <a:t>10. Hacker, D. A Writer’s Reference. 6</a:t>
            </a:r>
            <a:r>
              <a:rPr lang="en-US" baseline="30000" dirty="0"/>
              <a:t>th</a:t>
            </a:r>
            <a:r>
              <a:rPr lang="en-US" baseline="0" dirty="0"/>
              <a:t> edition. New York, NY: Bedford/St. Martin’s; 2007.</a:t>
            </a:r>
            <a:endParaRPr lang="en-US" dirty="0"/>
          </a:p>
          <a:p>
            <a:endParaRPr lang="en-US" dirty="0"/>
          </a:p>
        </p:txBody>
      </p:sp>
      <p:sp>
        <p:nvSpPr>
          <p:cNvPr id="4" name="Slide Number Placeholder 3"/>
          <p:cNvSpPr>
            <a:spLocks noGrp="1"/>
          </p:cNvSpPr>
          <p:nvPr>
            <p:ph type="sldNum" sz="quarter" idx="10"/>
          </p:nvPr>
        </p:nvSpPr>
        <p:spPr/>
        <p:txBody>
          <a:bodyPr/>
          <a:lstStyle/>
          <a:p>
            <a:fld id="{7C7585B0-2425-44EF-973B-CE48DAA4FC86}" type="slidenum">
              <a:rPr lang="en-US" smtClean="0"/>
              <a:t>32</a:t>
            </a:fld>
            <a:endParaRPr lang="en-US"/>
          </a:p>
        </p:txBody>
      </p:sp>
    </p:spTree>
    <p:extLst>
      <p:ext uri="{BB962C8B-B14F-4D97-AF65-F5344CB8AC3E}">
        <p14:creationId xmlns:p14="http://schemas.microsoft.com/office/powerpoint/2010/main" val="358130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a:t>
            </a:r>
            <a:r>
              <a:rPr lang="en-US" sz="1200" kern="1200" baseline="0" dirty="0">
                <a:solidFill>
                  <a:schemeClr val="tx1"/>
                </a:solidFill>
                <a:effectLst/>
                <a:latin typeface="+mn-lt"/>
                <a:ea typeface="+mn-ea"/>
                <a:cs typeface="+mn-cs"/>
              </a:rPr>
              <a:t> we often refer to lab tests as having an inherent value themselves in our everyday language, what we are really referring to is the </a:t>
            </a:r>
            <a:r>
              <a:rPr lang="en-US" sz="1200" u="sng" kern="1200" baseline="0" dirty="0">
                <a:solidFill>
                  <a:schemeClr val="tx1"/>
                </a:solidFill>
                <a:effectLst/>
                <a:latin typeface="+mn-lt"/>
                <a:ea typeface="+mn-ea"/>
                <a:cs typeface="+mn-cs"/>
              </a:rPr>
              <a:t>value</a:t>
            </a:r>
            <a:r>
              <a:rPr lang="en-US" sz="1200" kern="1200" baseline="0" dirty="0">
                <a:solidFill>
                  <a:schemeClr val="tx1"/>
                </a:solidFill>
                <a:effectLst/>
                <a:latin typeface="+mn-lt"/>
                <a:ea typeface="+mn-ea"/>
                <a:cs typeface="+mn-cs"/>
              </a:rPr>
              <a:t> of the lab test, not the test itself.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Iverson C, Christiansen S, </a:t>
            </a:r>
            <a:r>
              <a:rPr lang="en-US" sz="1200" kern="1200" dirty="0" err="1">
                <a:solidFill>
                  <a:schemeClr val="tx1"/>
                </a:solidFill>
                <a:effectLst/>
                <a:latin typeface="+mn-lt"/>
                <a:ea typeface="+mn-ea"/>
                <a:cs typeface="+mn-cs"/>
              </a:rPr>
              <a:t>Flanagin</a:t>
            </a:r>
            <a:r>
              <a:rPr lang="en-US" sz="1200" kern="1200" dirty="0">
                <a:solidFill>
                  <a:schemeClr val="tx1"/>
                </a:solidFill>
                <a:effectLst/>
                <a:latin typeface="+mn-lt"/>
                <a:ea typeface="+mn-ea"/>
                <a:cs typeface="+mn-cs"/>
              </a:rPr>
              <a:t> A, et al. </a:t>
            </a:r>
            <a:r>
              <a:rPr lang="en-US" sz="1200" i="1" kern="1200" dirty="0">
                <a:solidFill>
                  <a:schemeClr val="tx1"/>
                </a:solidFill>
                <a:effectLst/>
                <a:latin typeface="+mn-lt"/>
                <a:ea typeface="+mn-ea"/>
                <a:cs typeface="+mn-cs"/>
              </a:rPr>
              <a:t>AMA Manual of Style: A Guide for Authors and Editors.</a:t>
            </a:r>
            <a:r>
              <a:rPr lang="en-US" sz="1200" kern="1200" dirty="0">
                <a:solidFill>
                  <a:schemeClr val="tx1"/>
                </a:solidFill>
                <a:effectLst/>
                <a:latin typeface="+mn-lt"/>
                <a:ea typeface="+mn-ea"/>
                <a:cs typeface="+mn-cs"/>
              </a:rPr>
              <a:t> 10th ed. New York, NY: Oxford University Press; 2007.</a:t>
            </a:r>
          </a:p>
          <a:p>
            <a:endParaRPr lang="en-US" dirty="0"/>
          </a:p>
        </p:txBody>
      </p:sp>
      <p:sp>
        <p:nvSpPr>
          <p:cNvPr id="4" name="Slide Number Placeholder 3"/>
          <p:cNvSpPr>
            <a:spLocks noGrp="1"/>
          </p:cNvSpPr>
          <p:nvPr>
            <p:ph type="sldNum" sz="quarter" idx="10"/>
          </p:nvPr>
        </p:nvSpPr>
        <p:spPr/>
        <p:txBody>
          <a:bodyPr/>
          <a:lstStyle/>
          <a:p>
            <a:fld id="{7C7585B0-2425-44EF-973B-CE48DAA4FC86}" type="slidenum">
              <a:rPr lang="en-US" smtClean="0"/>
              <a:t>33</a:t>
            </a:fld>
            <a:endParaRPr lang="en-US"/>
          </a:p>
        </p:txBody>
      </p:sp>
    </p:spTree>
    <p:extLst>
      <p:ext uri="{BB962C8B-B14F-4D97-AF65-F5344CB8AC3E}">
        <p14:creationId xmlns:p14="http://schemas.microsoft.com/office/powerpoint/2010/main" val="3558698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Metric</a:t>
            </a:r>
            <a:r>
              <a:rPr lang="en-US" sz="1200" kern="1200" baseline="0" dirty="0">
                <a:solidFill>
                  <a:schemeClr val="tx1"/>
                </a:solidFill>
                <a:effectLst/>
                <a:latin typeface="+mn-lt"/>
                <a:ea typeface="+mn-ea"/>
                <a:cs typeface="+mn-cs"/>
              </a:rPr>
              <a:t> units are standard for formal medical writing, although some journals will allow SI units as well (refer to the journal’s “Guidelines for Authors” for specific details for your particular journal)</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Iverson C, Christiansen S, </a:t>
            </a:r>
            <a:r>
              <a:rPr lang="en-US" sz="1200" kern="1200" dirty="0" err="1">
                <a:solidFill>
                  <a:schemeClr val="tx1"/>
                </a:solidFill>
                <a:effectLst/>
                <a:latin typeface="+mn-lt"/>
                <a:ea typeface="+mn-ea"/>
                <a:cs typeface="+mn-cs"/>
              </a:rPr>
              <a:t>Flanagin</a:t>
            </a:r>
            <a:r>
              <a:rPr lang="en-US" sz="1200" kern="1200" dirty="0">
                <a:solidFill>
                  <a:schemeClr val="tx1"/>
                </a:solidFill>
                <a:effectLst/>
                <a:latin typeface="+mn-lt"/>
                <a:ea typeface="+mn-ea"/>
                <a:cs typeface="+mn-cs"/>
              </a:rPr>
              <a:t> A, et al. </a:t>
            </a:r>
            <a:r>
              <a:rPr lang="en-US" sz="1200" i="1" kern="1200" dirty="0">
                <a:solidFill>
                  <a:schemeClr val="tx1"/>
                </a:solidFill>
                <a:effectLst/>
                <a:latin typeface="+mn-lt"/>
                <a:ea typeface="+mn-ea"/>
                <a:cs typeface="+mn-cs"/>
              </a:rPr>
              <a:t>AMA Manual of Style: A Guide for Authors and Editors.</a:t>
            </a:r>
            <a:r>
              <a:rPr lang="en-US" sz="1200" kern="1200" dirty="0">
                <a:solidFill>
                  <a:schemeClr val="tx1"/>
                </a:solidFill>
                <a:effectLst/>
                <a:latin typeface="+mn-lt"/>
                <a:ea typeface="+mn-ea"/>
                <a:cs typeface="+mn-cs"/>
              </a:rPr>
              <a:t> 10th ed. New York, NY: Oxford University Press; 2007.</a:t>
            </a:r>
          </a:p>
          <a:p>
            <a:endParaRPr lang="en-US" dirty="0"/>
          </a:p>
        </p:txBody>
      </p:sp>
      <p:sp>
        <p:nvSpPr>
          <p:cNvPr id="4" name="Slide Number Placeholder 3"/>
          <p:cNvSpPr>
            <a:spLocks noGrp="1"/>
          </p:cNvSpPr>
          <p:nvPr>
            <p:ph type="sldNum" sz="quarter" idx="10"/>
          </p:nvPr>
        </p:nvSpPr>
        <p:spPr/>
        <p:txBody>
          <a:bodyPr/>
          <a:lstStyle/>
          <a:p>
            <a:fld id="{7C7585B0-2425-44EF-973B-CE48DAA4FC86}" type="slidenum">
              <a:rPr lang="en-US" smtClean="0"/>
              <a:t>34</a:t>
            </a:fld>
            <a:endParaRPr lang="en-US"/>
          </a:p>
        </p:txBody>
      </p:sp>
    </p:spTree>
    <p:extLst>
      <p:ext uri="{BB962C8B-B14F-4D97-AF65-F5344CB8AC3E}">
        <p14:creationId xmlns:p14="http://schemas.microsoft.com/office/powerpoint/2010/main" val="1551402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Units</a:t>
            </a:r>
            <a:r>
              <a:rPr lang="en-US" sz="1300" baseline="0" dirty="0"/>
              <a:t> are required for numerical values in formal writing. </a:t>
            </a:r>
          </a:p>
          <a:p>
            <a:pPr defTabSz="966612">
              <a:defRPr/>
            </a:pPr>
            <a:r>
              <a:rPr lang="en-US" sz="1300" baseline="0" dirty="0"/>
              <a:t>If the result is for anything other than the most common laboratory result (CBC, BMP, etc.), then you must put the normal reference values in parentheses afterward.  Units are required for these reference ranges as well.</a:t>
            </a:r>
            <a:endParaRPr lang="en-US" sz="1300" dirty="0"/>
          </a:p>
          <a:p>
            <a:pPr defTabSz="966612">
              <a:defRPr/>
            </a:pPr>
            <a:endParaRPr lang="en-US" sz="1300" dirty="0"/>
          </a:p>
          <a:p>
            <a:pPr defTabSz="966612">
              <a:defRPr/>
            </a:pPr>
            <a:r>
              <a:rPr lang="en-US" sz="1300" dirty="0"/>
              <a:t>1. Iverson C, Christiansen S, </a:t>
            </a:r>
            <a:r>
              <a:rPr lang="en-US" sz="1300" dirty="0" err="1"/>
              <a:t>Flanagin</a:t>
            </a:r>
            <a:r>
              <a:rPr lang="en-US" sz="1300" dirty="0"/>
              <a:t> A, et al. AMA Manual of Style: A Guide for Authors and Editors. 10</a:t>
            </a:r>
            <a:r>
              <a:rPr lang="en-US" sz="1300" baseline="30000" dirty="0"/>
              <a:t>th</a:t>
            </a:r>
            <a:r>
              <a:rPr lang="en-US" sz="1300" dirty="0"/>
              <a:t> ed. New York, NY: Oxford University Press; 2007. </a:t>
            </a:r>
            <a:r>
              <a:rPr lang="en-US" sz="1300" dirty="0" err="1"/>
              <a:t>Pgs</a:t>
            </a:r>
            <a:r>
              <a:rPr lang="en-US" sz="1300" dirty="0"/>
              <a:t> 520, 787-819.</a:t>
            </a:r>
          </a:p>
        </p:txBody>
      </p:sp>
      <p:sp>
        <p:nvSpPr>
          <p:cNvPr id="4" name="Slide Number Placeholder 3"/>
          <p:cNvSpPr>
            <a:spLocks noGrp="1"/>
          </p:cNvSpPr>
          <p:nvPr>
            <p:ph type="sldNum" sz="quarter" idx="10"/>
          </p:nvPr>
        </p:nvSpPr>
        <p:spPr/>
        <p:txBody>
          <a:bodyPr/>
          <a:lstStyle/>
          <a:p>
            <a:fld id="{DB8EA4DD-8452-4601-A025-E92E4DD7CDE1}" type="slidenum">
              <a:rPr lang="en-US" smtClean="0"/>
              <a:pPr/>
              <a:t>35</a:t>
            </a:fld>
            <a:endParaRPr lang="en-US"/>
          </a:p>
        </p:txBody>
      </p:sp>
    </p:spTree>
    <p:extLst>
      <p:ext uri="{BB962C8B-B14F-4D97-AF65-F5344CB8AC3E}">
        <p14:creationId xmlns:p14="http://schemas.microsoft.com/office/powerpoint/2010/main" val="1818226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Taking time to ensure proper word selection</a:t>
            </a:r>
            <a:r>
              <a:rPr lang="en-US" sz="1300" baseline="0" dirty="0"/>
              <a:t> will pay off in the clarity and readability of your work.</a:t>
            </a:r>
            <a:endParaRPr lang="en-US" sz="1300" dirty="0"/>
          </a:p>
          <a:p>
            <a:pPr defTabSz="966612">
              <a:defRPr/>
            </a:pPr>
            <a:endParaRPr lang="en-US" sz="1300" dirty="0"/>
          </a:p>
          <a:p>
            <a:pPr defTabSz="966612">
              <a:defRPr/>
            </a:pPr>
            <a:r>
              <a:rPr lang="en-US" sz="1300" dirty="0"/>
              <a:t>12. Ayres A, ed. The wit and wisdom of Mark Twain: A book of quotations. Mineola, NY: Dover Publications; 1998.</a:t>
            </a:r>
          </a:p>
          <a:p>
            <a:pPr defTabSz="966612">
              <a:defRPr/>
            </a:pPr>
            <a:endParaRPr lang="en-US" dirty="0"/>
          </a:p>
        </p:txBody>
      </p:sp>
      <p:sp>
        <p:nvSpPr>
          <p:cNvPr id="4" name="Slide Number Placeholder 3"/>
          <p:cNvSpPr>
            <a:spLocks noGrp="1"/>
          </p:cNvSpPr>
          <p:nvPr>
            <p:ph type="sldNum" sz="quarter" idx="10"/>
          </p:nvPr>
        </p:nvSpPr>
        <p:spPr/>
        <p:txBody>
          <a:bodyPr/>
          <a:lstStyle/>
          <a:p>
            <a:fld id="{448573EC-42A8-433E-AB79-0C1E04D6CBE5}" type="slidenum">
              <a:rPr lang="en-US" smtClean="0"/>
              <a:pPr/>
              <a:t>36</a:t>
            </a:fld>
            <a:endParaRPr lang="en-US"/>
          </a:p>
        </p:txBody>
      </p:sp>
    </p:spTree>
    <p:extLst>
      <p:ext uri="{BB962C8B-B14F-4D97-AF65-F5344CB8AC3E}">
        <p14:creationId xmlns:p14="http://schemas.microsoft.com/office/powerpoint/2010/main" val="150410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u="none" dirty="0">
                <a:solidFill>
                  <a:schemeClr val="tx1"/>
                </a:solidFill>
                <a:effectLst/>
              </a:rPr>
              <a:t>Avoid filler</a:t>
            </a:r>
            <a:r>
              <a:rPr lang="en-US" b="0" u="none" baseline="0" dirty="0">
                <a:solidFill>
                  <a:schemeClr val="tx1"/>
                </a:solidFill>
                <a:effectLst/>
              </a:rPr>
              <a:t> words to create a more succinct and focused written work.</a:t>
            </a:r>
            <a:endParaRPr lang="en-US" b="0" u="none" dirty="0">
              <a:solidFill>
                <a:schemeClr val="tx1"/>
              </a:solidFill>
              <a:effectLst/>
            </a:endParaRPr>
          </a:p>
          <a:p>
            <a:pPr defTabSz="966612">
              <a:defRPr/>
            </a:pPr>
            <a:endParaRPr lang="en-US" b="0" u="none" dirty="0">
              <a:solidFill>
                <a:schemeClr val="tx1"/>
              </a:solidFill>
              <a:effectLst/>
            </a:endParaRPr>
          </a:p>
          <a:p>
            <a:pPr defTabSz="966612">
              <a:defRPr/>
            </a:pPr>
            <a:r>
              <a:rPr lang="en-US" b="0" u="none" dirty="0">
                <a:solidFill>
                  <a:schemeClr val="tx1"/>
                </a:solidFill>
                <a:effectLst/>
              </a:rPr>
              <a:t>5. </a:t>
            </a:r>
            <a:r>
              <a:rPr lang="en-US" sz="1300" dirty="0"/>
              <a:t>Taylor RB. The clinician’s guide to medical writing. New York: Springer; 2005. </a:t>
            </a:r>
            <a:r>
              <a:rPr lang="en-US" sz="1300" dirty="0" err="1"/>
              <a:t>Pg</a:t>
            </a:r>
            <a:r>
              <a:rPr lang="en-US" sz="1300" dirty="0"/>
              <a:t> 78</a:t>
            </a:r>
          </a:p>
          <a:p>
            <a:r>
              <a:rPr lang="en-US" sz="1400" dirty="0"/>
              <a:t>9. </a:t>
            </a:r>
            <a:r>
              <a:rPr lang="en-US" sz="1400" dirty="0" err="1"/>
              <a:t>Strunk</a:t>
            </a:r>
            <a:r>
              <a:rPr lang="en-US" sz="1400" dirty="0"/>
              <a:t> W, White EB.  The Elements of Style:</a:t>
            </a:r>
            <a:r>
              <a:rPr lang="en-US" sz="1400" baseline="0" dirty="0"/>
              <a:t> Fiftieth Anniversary Edition.  United States: Pearson Education, </a:t>
            </a:r>
            <a:r>
              <a:rPr lang="en-US" sz="1400" baseline="0" dirty="0" err="1"/>
              <a:t>Inc</a:t>
            </a:r>
            <a:r>
              <a:rPr lang="en-US" sz="1400" baseline="0" dirty="0"/>
              <a:t>; 2009.</a:t>
            </a:r>
          </a:p>
          <a:p>
            <a:r>
              <a:rPr lang="en-US" sz="1400" baseline="0" dirty="0"/>
              <a:t>10. Hacker, D. A Writer’s Reference. 6</a:t>
            </a:r>
            <a:r>
              <a:rPr lang="en-US" sz="1400" baseline="30000" dirty="0"/>
              <a:t>th</a:t>
            </a:r>
            <a:r>
              <a:rPr lang="en-US" sz="1400" baseline="0" dirty="0"/>
              <a:t> edition. New York, NY: Bedford/St. Martin’s; 2007.</a:t>
            </a:r>
            <a:endParaRPr lang="en-US" sz="1400" dirty="0"/>
          </a:p>
          <a:p>
            <a:pPr defTabSz="966612">
              <a:defRPr/>
            </a:pPr>
            <a:endParaRPr lang="en-US" sz="1300" dirty="0"/>
          </a:p>
        </p:txBody>
      </p:sp>
      <p:sp>
        <p:nvSpPr>
          <p:cNvPr id="4" name="Slide Number Placeholder 3"/>
          <p:cNvSpPr>
            <a:spLocks noGrp="1"/>
          </p:cNvSpPr>
          <p:nvPr>
            <p:ph type="sldNum" sz="quarter" idx="10"/>
          </p:nvPr>
        </p:nvSpPr>
        <p:spPr/>
        <p:txBody>
          <a:bodyPr/>
          <a:lstStyle/>
          <a:p>
            <a:fld id="{DB8EA4DD-8452-4601-A025-E92E4DD7CDE1}" type="slidenum">
              <a:rPr lang="en-US" smtClean="0"/>
              <a:pPr/>
              <a:t>37</a:t>
            </a:fld>
            <a:endParaRPr lang="en-US"/>
          </a:p>
        </p:txBody>
      </p:sp>
    </p:spTree>
    <p:extLst>
      <p:ext uri="{BB962C8B-B14F-4D97-AF65-F5344CB8AC3E}">
        <p14:creationId xmlns:p14="http://schemas.microsoft.com/office/powerpoint/2010/main" val="2924735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Using wordy terms</a:t>
            </a:r>
            <a:r>
              <a:rPr lang="en-US" sz="1300" baseline="0" dirty="0"/>
              <a:t> such as these make you sound pretentious in your writing.  Choose simple, succinct wording when possible.</a:t>
            </a:r>
            <a:endParaRPr lang="en-US" sz="1300" dirty="0"/>
          </a:p>
          <a:p>
            <a:pPr defTabSz="966612">
              <a:defRPr/>
            </a:pPr>
            <a:endParaRPr lang="en-US" sz="1300" dirty="0"/>
          </a:p>
          <a:p>
            <a:pPr defTabSz="966612">
              <a:defRPr/>
            </a:pPr>
            <a:r>
              <a:rPr lang="en-US" sz="1300" dirty="0"/>
              <a:t>2.</a:t>
            </a:r>
            <a:r>
              <a:rPr lang="en-US" sz="1300" baseline="0" dirty="0"/>
              <a:t> </a:t>
            </a:r>
            <a:r>
              <a:rPr lang="en-US" sz="1300" dirty="0"/>
              <a:t>Johnson TM. Tips on how to write a paper. J Am </a:t>
            </a:r>
            <a:r>
              <a:rPr lang="en-US" sz="1300" dirty="0" err="1"/>
              <a:t>Acad</a:t>
            </a:r>
            <a:r>
              <a:rPr lang="en-US" sz="1300" dirty="0"/>
              <a:t> </a:t>
            </a:r>
            <a:r>
              <a:rPr lang="en-US" sz="1300" dirty="0" err="1"/>
              <a:t>Dermatol</a:t>
            </a:r>
            <a:r>
              <a:rPr lang="en-US" sz="1300" dirty="0"/>
              <a:t>. 2008;59(6):1064-9.</a:t>
            </a:r>
          </a:p>
          <a:p>
            <a:r>
              <a:rPr lang="en-US" dirty="0"/>
              <a:t>9. </a:t>
            </a:r>
            <a:r>
              <a:rPr lang="en-US" dirty="0" err="1"/>
              <a:t>Strunk</a:t>
            </a:r>
            <a:r>
              <a:rPr lang="en-US" dirty="0"/>
              <a:t> W, White EB.  The Elements of Style:</a:t>
            </a:r>
            <a:r>
              <a:rPr lang="en-US" baseline="0" dirty="0"/>
              <a:t> Fiftieth Anniversary Edition.  United States: Pearson Education, </a:t>
            </a:r>
            <a:r>
              <a:rPr lang="en-US" baseline="0" dirty="0" err="1"/>
              <a:t>Inc</a:t>
            </a:r>
            <a:r>
              <a:rPr lang="en-US" baseline="0" dirty="0"/>
              <a:t>; 2009.</a:t>
            </a:r>
          </a:p>
          <a:p>
            <a:r>
              <a:rPr lang="en-US" baseline="0" dirty="0"/>
              <a:t>10. Hacker, D. A Writer’s Reference. 6</a:t>
            </a:r>
            <a:r>
              <a:rPr lang="en-US" baseline="30000" dirty="0"/>
              <a:t>th</a:t>
            </a:r>
            <a:r>
              <a:rPr lang="en-US" baseline="0" dirty="0"/>
              <a:t> edition. New York, NY: Bedford/St. Martin’s; 2007.</a:t>
            </a:r>
            <a:endParaRPr lang="en-US" dirty="0"/>
          </a:p>
          <a:p>
            <a:endParaRPr lang="en-US" dirty="0"/>
          </a:p>
        </p:txBody>
      </p:sp>
      <p:sp>
        <p:nvSpPr>
          <p:cNvPr id="4" name="Slide Number Placeholder 3"/>
          <p:cNvSpPr>
            <a:spLocks noGrp="1"/>
          </p:cNvSpPr>
          <p:nvPr>
            <p:ph type="sldNum" sz="quarter" idx="10"/>
          </p:nvPr>
        </p:nvSpPr>
        <p:spPr/>
        <p:txBody>
          <a:bodyPr/>
          <a:lstStyle/>
          <a:p>
            <a:fld id="{DB8EA4DD-8452-4601-A025-E92E4DD7CDE1}" type="slidenum">
              <a:rPr lang="en-US" smtClean="0"/>
              <a:pPr/>
              <a:t>38</a:t>
            </a:fld>
            <a:endParaRPr lang="en-US"/>
          </a:p>
        </p:txBody>
      </p:sp>
    </p:spTree>
    <p:extLst>
      <p:ext uri="{BB962C8B-B14F-4D97-AF65-F5344CB8AC3E}">
        <p14:creationId xmlns:p14="http://schemas.microsoft.com/office/powerpoint/2010/main" val="412943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of these examples are colloquial</a:t>
            </a:r>
            <a:r>
              <a:rPr lang="en-US" sz="1200" kern="1200" baseline="0" dirty="0">
                <a:solidFill>
                  <a:schemeClr val="tx1"/>
                </a:solidFill>
                <a:effectLst/>
                <a:latin typeface="+mn-lt"/>
                <a:ea typeface="+mn-ea"/>
                <a:cs typeface="+mn-cs"/>
              </a:rPr>
              <a:t> and may be the most common term used in everyday language.  However, they are not appropriate for formal medical writing.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Iverson C, Christiansen S, </a:t>
            </a:r>
            <a:r>
              <a:rPr lang="en-US" sz="1200" kern="1200" dirty="0" err="1">
                <a:solidFill>
                  <a:schemeClr val="tx1"/>
                </a:solidFill>
                <a:effectLst/>
                <a:latin typeface="+mn-lt"/>
                <a:ea typeface="+mn-ea"/>
                <a:cs typeface="+mn-cs"/>
              </a:rPr>
              <a:t>Flanagin</a:t>
            </a:r>
            <a:r>
              <a:rPr lang="en-US" sz="1200" kern="1200" dirty="0">
                <a:solidFill>
                  <a:schemeClr val="tx1"/>
                </a:solidFill>
                <a:effectLst/>
                <a:latin typeface="+mn-lt"/>
                <a:ea typeface="+mn-ea"/>
                <a:cs typeface="+mn-cs"/>
              </a:rPr>
              <a:t> A, et al. </a:t>
            </a:r>
            <a:r>
              <a:rPr lang="en-US" sz="1200" i="1" kern="1200" dirty="0">
                <a:solidFill>
                  <a:schemeClr val="tx1"/>
                </a:solidFill>
                <a:effectLst/>
                <a:latin typeface="+mn-lt"/>
                <a:ea typeface="+mn-ea"/>
                <a:cs typeface="+mn-cs"/>
              </a:rPr>
              <a:t>AMA Manual of Style: A Guide for Authors and Editors.</a:t>
            </a:r>
            <a:r>
              <a:rPr lang="en-US" sz="1200" kern="1200" dirty="0">
                <a:solidFill>
                  <a:schemeClr val="tx1"/>
                </a:solidFill>
                <a:effectLst/>
                <a:latin typeface="+mn-lt"/>
                <a:ea typeface="+mn-ea"/>
                <a:cs typeface="+mn-cs"/>
              </a:rPr>
              <a:t> 10th ed. New York, NY: Oxford University Press; 2007.</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9. </a:t>
            </a:r>
            <a:r>
              <a:rPr lang="en-US" dirty="0" err="1"/>
              <a:t>Strunk</a:t>
            </a:r>
            <a:r>
              <a:rPr lang="en-US" dirty="0"/>
              <a:t> W, White EB.  The Elements of Style:</a:t>
            </a:r>
            <a:r>
              <a:rPr lang="en-US" baseline="0" dirty="0"/>
              <a:t> Fiftieth Anniversary Edition.  United States: Pearson Education, </a:t>
            </a:r>
            <a:r>
              <a:rPr lang="en-US" baseline="0" dirty="0" err="1"/>
              <a:t>Inc</a:t>
            </a:r>
            <a:r>
              <a:rPr lang="en-US" baseline="0" dirty="0"/>
              <a:t>; 2009.</a:t>
            </a:r>
            <a:endParaRPr lang="en-US" sz="1200" kern="1200" dirty="0">
              <a:solidFill>
                <a:schemeClr val="tx1"/>
              </a:solidFill>
              <a:effectLst/>
              <a:latin typeface="+mn-lt"/>
              <a:ea typeface="+mn-ea"/>
              <a:cs typeface="+mn-cs"/>
            </a:endParaRPr>
          </a:p>
          <a:p>
            <a:r>
              <a:rPr lang="en-US" baseline="0" dirty="0"/>
              <a:t>10. Hacker, D. A Writer’s Reference. 6</a:t>
            </a:r>
            <a:r>
              <a:rPr lang="en-US" baseline="30000" dirty="0"/>
              <a:t>th</a:t>
            </a:r>
            <a:r>
              <a:rPr lang="en-US" baseline="0" dirty="0"/>
              <a:t> edition. New York, NY: Bedford/St. Martin’s; 2007.</a:t>
            </a:r>
            <a:endParaRPr lang="en-US" dirty="0"/>
          </a:p>
          <a:p>
            <a:endParaRPr lang="en-US" dirty="0"/>
          </a:p>
        </p:txBody>
      </p:sp>
      <p:sp>
        <p:nvSpPr>
          <p:cNvPr id="4" name="Slide Number Placeholder 3"/>
          <p:cNvSpPr>
            <a:spLocks noGrp="1"/>
          </p:cNvSpPr>
          <p:nvPr>
            <p:ph type="sldNum" sz="quarter" idx="10"/>
          </p:nvPr>
        </p:nvSpPr>
        <p:spPr/>
        <p:txBody>
          <a:bodyPr/>
          <a:lstStyle/>
          <a:p>
            <a:fld id="{7C7585B0-2425-44EF-973B-CE48DAA4FC86}" type="slidenum">
              <a:rPr lang="en-US" smtClean="0"/>
              <a:t>39</a:t>
            </a:fld>
            <a:endParaRPr lang="en-US"/>
          </a:p>
        </p:txBody>
      </p:sp>
    </p:spTree>
    <p:extLst>
      <p:ext uri="{BB962C8B-B14F-4D97-AF65-F5344CB8AC3E}">
        <p14:creationId xmlns:p14="http://schemas.microsoft.com/office/powerpoint/2010/main" val="1757396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****Highlight to the audience that they should not</a:t>
            </a:r>
            <a:r>
              <a:rPr lang="en-US" sz="1300" baseline="0" dirty="0"/>
              <a:t> give their work to someone else until they are satisfied with the results.****</a:t>
            </a:r>
            <a:endParaRPr lang="en-US" sz="1300" dirty="0"/>
          </a:p>
          <a:p>
            <a:pPr defTabSz="966612">
              <a:defRPr/>
            </a:pPr>
            <a:endParaRPr lang="en-US" sz="1300" dirty="0"/>
          </a:p>
          <a:p>
            <a:pPr defTabSz="966612">
              <a:defRPr/>
            </a:pPr>
            <a:r>
              <a:rPr lang="en-US" sz="1300" dirty="0"/>
              <a:t>4.</a:t>
            </a:r>
            <a:r>
              <a:rPr lang="en-US" sz="1300" baseline="0" dirty="0"/>
              <a:t> </a:t>
            </a:r>
            <a:r>
              <a:rPr lang="en-US" sz="1300" dirty="0"/>
              <a:t>Taylor RB. The clinician’s guide to medical writing. New York, NY: Springer; 2005.</a:t>
            </a:r>
          </a:p>
          <a:p>
            <a:endParaRPr lang="en-US" dirty="0"/>
          </a:p>
        </p:txBody>
      </p:sp>
      <p:sp>
        <p:nvSpPr>
          <p:cNvPr id="4" name="Slide Number Placeholder 3"/>
          <p:cNvSpPr>
            <a:spLocks noGrp="1"/>
          </p:cNvSpPr>
          <p:nvPr>
            <p:ph type="sldNum" sz="quarter" idx="10"/>
          </p:nvPr>
        </p:nvSpPr>
        <p:spPr/>
        <p:txBody>
          <a:bodyPr/>
          <a:lstStyle/>
          <a:p>
            <a:fld id="{9B4D802F-BD5B-4D0F-B923-F5E721686531}" type="slidenum">
              <a:rPr lang="en-US" smtClean="0"/>
              <a:t>40</a:t>
            </a:fld>
            <a:endParaRPr lang="en-US"/>
          </a:p>
        </p:txBody>
      </p:sp>
    </p:spTree>
    <p:extLst>
      <p:ext uri="{BB962C8B-B14F-4D97-AF65-F5344CB8AC3E}">
        <p14:creationId xmlns:p14="http://schemas.microsoft.com/office/powerpoint/2010/main" val="4034865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one might think to</a:t>
            </a:r>
            <a:r>
              <a:rPr lang="en-US" baseline="0" dirty="0"/>
              <a:t> work “top-down” on a case report from title, to objectives to case discussion; cases are better formulated and crafted when one starts with a case, develops objectives, crafts a discussion based on the learning objectives and finally creates a catchy title.</a:t>
            </a:r>
            <a:endParaRPr lang="en-US" dirty="0"/>
          </a:p>
        </p:txBody>
      </p:sp>
      <p:sp>
        <p:nvSpPr>
          <p:cNvPr id="4" name="Slide Number Placeholder 3"/>
          <p:cNvSpPr>
            <a:spLocks noGrp="1"/>
          </p:cNvSpPr>
          <p:nvPr>
            <p:ph type="sldNum" sz="quarter" idx="10"/>
          </p:nvPr>
        </p:nvSpPr>
        <p:spPr/>
        <p:txBody>
          <a:bodyPr/>
          <a:lstStyle/>
          <a:p>
            <a:fld id="{1DEA81C7-B775-4CB9-BC21-D7C593328195}" type="slidenum">
              <a:rPr lang="en-US" smtClean="0"/>
              <a:t>15</a:t>
            </a:fld>
            <a:endParaRPr lang="en-US"/>
          </a:p>
        </p:txBody>
      </p:sp>
    </p:spTree>
    <p:extLst>
      <p:ext uri="{BB962C8B-B14F-4D97-AF65-F5344CB8AC3E}">
        <p14:creationId xmlns:p14="http://schemas.microsoft.com/office/powerpoint/2010/main" val="306075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D802F-BD5B-4D0F-B923-F5E721686531}" type="slidenum">
              <a:rPr lang="en-US" smtClean="0"/>
              <a:t>41</a:t>
            </a:fld>
            <a:endParaRPr lang="en-US"/>
          </a:p>
        </p:txBody>
      </p:sp>
    </p:spTree>
    <p:extLst>
      <p:ext uri="{BB962C8B-B14F-4D97-AF65-F5344CB8AC3E}">
        <p14:creationId xmlns:p14="http://schemas.microsoft.com/office/powerpoint/2010/main" val="223918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Use present</a:t>
            </a:r>
            <a:r>
              <a:rPr lang="en-US" sz="1300" baseline="0" dirty="0"/>
              <a:t> tense for general facts, recently published data, and for things with ongoing relevance.  </a:t>
            </a:r>
          </a:p>
          <a:p>
            <a:pPr defTabSz="966612">
              <a:defRPr/>
            </a:pPr>
            <a:endParaRPr lang="en-US" sz="1300" dirty="0"/>
          </a:p>
          <a:p>
            <a:pPr defTabSz="966612">
              <a:defRPr/>
            </a:pPr>
            <a:endParaRPr lang="en-US" sz="1300" dirty="0"/>
          </a:p>
          <a:p>
            <a:pPr defTabSz="966612">
              <a:defRPr/>
            </a:pPr>
            <a:r>
              <a:rPr lang="en-US" sz="1300" dirty="0"/>
              <a:t>Quote from Iverson C, Christiansen S, </a:t>
            </a:r>
            <a:r>
              <a:rPr lang="en-US" sz="1300" dirty="0" err="1"/>
              <a:t>Flanagin</a:t>
            </a:r>
            <a:r>
              <a:rPr lang="en-US" sz="1300" dirty="0"/>
              <a:t> A, et al. AMA Manual of Style: A Guide for Authors and Editors. 10</a:t>
            </a:r>
            <a:r>
              <a:rPr lang="en-US" sz="1300" baseline="30000" dirty="0"/>
              <a:t>th</a:t>
            </a:r>
            <a:r>
              <a:rPr lang="en-US" sz="1300" dirty="0"/>
              <a:t> ed. New York, NY: Oxford University Press; 2007.  </a:t>
            </a:r>
            <a:r>
              <a:rPr lang="en-US" sz="1300" dirty="0" err="1"/>
              <a:t>Pg</a:t>
            </a:r>
            <a:r>
              <a:rPr lang="en-US" sz="1300" dirty="0"/>
              <a:t> 320.</a:t>
            </a:r>
          </a:p>
          <a:p>
            <a:pPr defTabSz="966612">
              <a:defRPr/>
            </a:pPr>
            <a:endParaRPr lang="en-US" sz="1300" dirty="0"/>
          </a:p>
          <a:p>
            <a:pPr defTabSz="966612">
              <a:defRPr/>
            </a:pPr>
            <a:r>
              <a:rPr lang="en-US" sz="1300" dirty="0"/>
              <a:t>1. Iverson C, Christiansen S, </a:t>
            </a:r>
            <a:r>
              <a:rPr lang="en-US" sz="1300" dirty="0" err="1"/>
              <a:t>Flanagin</a:t>
            </a:r>
            <a:r>
              <a:rPr lang="en-US" sz="1300" dirty="0"/>
              <a:t> A, et al. AMA Manual of Style: A Guide for Authors and Editors. 10</a:t>
            </a:r>
            <a:r>
              <a:rPr lang="en-US" sz="1300" baseline="30000" dirty="0"/>
              <a:t>th</a:t>
            </a:r>
            <a:r>
              <a:rPr lang="en-US" sz="1300" dirty="0"/>
              <a:t> ed. New York, NY: Oxford University Press; 2007.</a:t>
            </a:r>
          </a:p>
          <a:p>
            <a:pPr defTabSz="966612">
              <a:defRPr/>
            </a:pPr>
            <a:r>
              <a:rPr lang="en-US" b="0" u="none" dirty="0">
                <a:solidFill>
                  <a:schemeClr val="tx1"/>
                </a:solidFill>
                <a:effectLst/>
              </a:rPr>
              <a:t>5. </a:t>
            </a:r>
            <a:r>
              <a:rPr lang="en-US" sz="1300" dirty="0"/>
              <a:t>Taylor RB. The clinician’s guide to medical writing. New York: Springer; 2005. </a:t>
            </a:r>
            <a:r>
              <a:rPr lang="en-US" sz="1300" dirty="0" err="1"/>
              <a:t>Pg</a:t>
            </a:r>
            <a:r>
              <a:rPr lang="en-US" sz="1300" dirty="0"/>
              <a:t> 53</a:t>
            </a:r>
          </a:p>
          <a:p>
            <a:pPr defTabSz="966612">
              <a:defRPr/>
            </a:pPr>
            <a:r>
              <a:rPr lang="en-US" b="0" u="none" dirty="0">
                <a:solidFill>
                  <a:schemeClr val="tx1"/>
                </a:solidFill>
                <a:effectLst/>
              </a:rPr>
              <a:t>6. </a:t>
            </a:r>
            <a:r>
              <a:rPr lang="en-US" b="0" u="none" dirty="0">
                <a:solidFill>
                  <a:schemeClr val="tx1"/>
                </a:solidFill>
              </a:rPr>
              <a:t>Hook EW 3</a:t>
            </a:r>
            <a:r>
              <a:rPr lang="en-US" b="0" u="none" baseline="30000" dirty="0">
                <a:solidFill>
                  <a:schemeClr val="tx1"/>
                </a:solidFill>
              </a:rPr>
              <a:t>rd</a:t>
            </a:r>
            <a:r>
              <a:rPr lang="en-US" b="0" u="none" dirty="0">
                <a:solidFill>
                  <a:schemeClr val="tx1"/>
                </a:solidFill>
              </a:rPr>
              <a:t>, </a:t>
            </a:r>
            <a:r>
              <a:rPr lang="en-US" b="0" u="none" dirty="0" err="1">
                <a:solidFill>
                  <a:schemeClr val="tx1"/>
                </a:solidFill>
              </a:rPr>
              <a:t>Behets</a:t>
            </a:r>
            <a:r>
              <a:rPr lang="en-US" b="0" u="none" dirty="0">
                <a:solidFill>
                  <a:schemeClr val="tx1"/>
                </a:solidFill>
              </a:rPr>
              <a:t> F, Van </a:t>
            </a:r>
            <a:r>
              <a:rPr lang="en-US" b="0" u="none" dirty="0" err="1">
                <a:solidFill>
                  <a:schemeClr val="tx1"/>
                </a:solidFill>
              </a:rPr>
              <a:t>Damme</a:t>
            </a:r>
            <a:r>
              <a:rPr lang="en-US" b="0" u="none" dirty="0">
                <a:solidFill>
                  <a:schemeClr val="tx1"/>
                </a:solidFill>
              </a:rPr>
              <a:t> K, et al. A phase III equivalence trial of azithromycin versus </a:t>
            </a:r>
            <a:r>
              <a:rPr lang="en-US" b="0" u="none" dirty="0" err="1">
                <a:solidFill>
                  <a:schemeClr val="tx1"/>
                </a:solidFill>
              </a:rPr>
              <a:t>benzathine</a:t>
            </a:r>
            <a:r>
              <a:rPr lang="en-US" b="0" u="none" dirty="0">
                <a:solidFill>
                  <a:schemeClr val="tx1"/>
                </a:solidFill>
              </a:rPr>
              <a:t> penicillin for treatment of early syphilis. </a:t>
            </a:r>
            <a:r>
              <a:rPr lang="fr-FR" b="0" u="none" dirty="0">
                <a:solidFill>
                  <a:schemeClr val="tx1"/>
                </a:solidFill>
              </a:rPr>
              <a:t>J Infect Dis. 2010;201(11):1729-35.</a:t>
            </a:r>
            <a:endParaRPr lang="en-US" b="0" u="none" dirty="0">
              <a:solidFill>
                <a:schemeClr val="tx1"/>
              </a:solidFill>
            </a:endParaRPr>
          </a:p>
          <a:p>
            <a:r>
              <a:rPr lang="en-US" b="0" u="none" dirty="0">
                <a:solidFill>
                  <a:schemeClr val="tx1"/>
                </a:solidFill>
                <a:effectLst/>
              </a:rPr>
              <a:t>7. Mahoney JF, Arnold RC, Sterner BL,  et al.  Penicillin treatment of early syphilis. </a:t>
            </a:r>
            <a:r>
              <a:rPr lang="en-US" b="0" i="1" u="none" dirty="0">
                <a:solidFill>
                  <a:schemeClr val="tx1"/>
                </a:solidFill>
                <a:effectLst/>
              </a:rPr>
              <a:t> JAMA</a:t>
            </a:r>
            <a:r>
              <a:rPr lang="en-US" b="0" u="none" dirty="0">
                <a:solidFill>
                  <a:schemeClr val="tx1"/>
                </a:solidFill>
                <a:effectLst/>
              </a:rPr>
              <a:t>. 1944;126(2):63-67.</a:t>
            </a:r>
            <a:br>
              <a:rPr lang="en-US" b="0" u="none" dirty="0">
                <a:solidFill>
                  <a:schemeClr val="tx1"/>
                </a:solidFill>
                <a:effectLst/>
              </a:rPr>
            </a:br>
            <a:endParaRPr lang="en-US" b="0" u="none" dirty="0">
              <a:solidFill>
                <a:schemeClr val="tx1"/>
              </a:solidFill>
              <a:effectLst/>
            </a:endParaRPr>
          </a:p>
          <a:p>
            <a:endParaRPr lang="en-US" b="0" u="none" dirty="0">
              <a:solidFill>
                <a:schemeClr val="tx1"/>
              </a:solidFill>
              <a:effectLst/>
            </a:endParaRPr>
          </a:p>
        </p:txBody>
      </p:sp>
      <p:sp>
        <p:nvSpPr>
          <p:cNvPr id="4" name="Slide Number Placeholder 3"/>
          <p:cNvSpPr>
            <a:spLocks noGrp="1"/>
          </p:cNvSpPr>
          <p:nvPr>
            <p:ph type="sldNum" sz="quarter" idx="10"/>
          </p:nvPr>
        </p:nvSpPr>
        <p:spPr/>
        <p:txBody>
          <a:bodyPr/>
          <a:lstStyle/>
          <a:p>
            <a:fld id="{DB8EA4DD-8452-4601-A025-E92E4DD7CDE1}" type="slidenum">
              <a:rPr lang="en-US" smtClean="0"/>
              <a:pPr/>
              <a:t>42</a:t>
            </a:fld>
            <a:endParaRPr lang="en-US"/>
          </a:p>
        </p:txBody>
      </p:sp>
    </p:spTree>
    <p:extLst>
      <p:ext uri="{BB962C8B-B14F-4D97-AF65-F5344CB8AC3E}">
        <p14:creationId xmlns:p14="http://schemas.microsoft.com/office/powerpoint/2010/main" val="244170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Use</a:t>
            </a:r>
            <a:r>
              <a:rPr lang="en-US" sz="1300" baseline="0" dirty="0"/>
              <a:t> past tense for anything that has already been completed or for something that is no longer relevant.</a:t>
            </a:r>
            <a:endParaRPr lang="en-US" sz="1300" dirty="0"/>
          </a:p>
          <a:p>
            <a:pPr defTabSz="966612">
              <a:defRPr/>
            </a:pPr>
            <a:endParaRPr lang="en-US" sz="1300" dirty="0"/>
          </a:p>
          <a:p>
            <a:pPr defTabSz="966612">
              <a:defRPr/>
            </a:pPr>
            <a:endParaRPr lang="en-US" sz="1300" dirty="0"/>
          </a:p>
          <a:p>
            <a:pPr defTabSz="966612">
              <a:defRPr/>
            </a:pPr>
            <a:r>
              <a:rPr lang="en-US" sz="1300" dirty="0"/>
              <a:t>1. Iverson C, Christiansen S, </a:t>
            </a:r>
            <a:r>
              <a:rPr lang="en-US" sz="1300" dirty="0" err="1"/>
              <a:t>Flanagin</a:t>
            </a:r>
            <a:r>
              <a:rPr lang="en-US" sz="1300" dirty="0"/>
              <a:t> A, et al. AMA Manual of Style: A Guide for Authors and Editors. 10</a:t>
            </a:r>
            <a:r>
              <a:rPr lang="en-US" sz="1300" baseline="30000" dirty="0"/>
              <a:t>th</a:t>
            </a:r>
            <a:r>
              <a:rPr lang="en-US" sz="1300" dirty="0"/>
              <a:t> ed. New York, NY: Oxford University Press; 2007.</a:t>
            </a:r>
          </a:p>
          <a:p>
            <a:pPr defTabSz="966612">
              <a:defRPr/>
            </a:pPr>
            <a:r>
              <a:rPr lang="en-US" b="0" u="none" dirty="0">
                <a:solidFill>
                  <a:schemeClr val="tx1"/>
                </a:solidFill>
                <a:effectLst/>
              </a:rPr>
              <a:t>5. </a:t>
            </a:r>
            <a:r>
              <a:rPr lang="en-US" sz="1300" dirty="0"/>
              <a:t>Taylor RB. The clinician’s guide to medical writing. New York: Springer; 2005. </a:t>
            </a:r>
            <a:r>
              <a:rPr lang="en-US" sz="1300" dirty="0" err="1"/>
              <a:t>Pg</a:t>
            </a:r>
            <a:r>
              <a:rPr lang="en-US" sz="1300" dirty="0"/>
              <a:t> 53</a:t>
            </a:r>
          </a:p>
          <a:p>
            <a:r>
              <a:rPr lang="en-US" dirty="0"/>
              <a:t>8.</a:t>
            </a:r>
            <a:r>
              <a:rPr lang="en-US" baseline="0" dirty="0"/>
              <a:t> </a:t>
            </a:r>
            <a:r>
              <a:rPr lang="en-US" dirty="0"/>
              <a:t>O’Shea</a:t>
            </a:r>
            <a:r>
              <a:rPr lang="en-US" baseline="0" dirty="0"/>
              <a:t> JG. ‘Two minutes with </a:t>
            </a:r>
            <a:r>
              <a:rPr lang="en-US" baseline="0" dirty="0" err="1"/>
              <a:t>venus</a:t>
            </a:r>
            <a:r>
              <a:rPr lang="en-US" baseline="0" dirty="0"/>
              <a:t>, two years with mercury’ – mercury as an </a:t>
            </a:r>
            <a:r>
              <a:rPr lang="en-US" baseline="0" dirty="0" err="1"/>
              <a:t>antisyphilitic</a:t>
            </a:r>
            <a:r>
              <a:rPr lang="en-US" baseline="0" dirty="0"/>
              <a:t> chemotherapeutic agent. J R </a:t>
            </a:r>
            <a:r>
              <a:rPr lang="en-US" baseline="0" dirty="0" err="1"/>
              <a:t>Soc</a:t>
            </a:r>
            <a:r>
              <a:rPr lang="en-US" baseline="0" dirty="0"/>
              <a:t> Med. 1990;83(6):392-5.</a:t>
            </a:r>
            <a:endParaRPr lang="en-US" dirty="0"/>
          </a:p>
        </p:txBody>
      </p:sp>
      <p:sp>
        <p:nvSpPr>
          <p:cNvPr id="4" name="Slide Number Placeholder 3"/>
          <p:cNvSpPr>
            <a:spLocks noGrp="1"/>
          </p:cNvSpPr>
          <p:nvPr>
            <p:ph type="sldNum" sz="quarter" idx="10"/>
          </p:nvPr>
        </p:nvSpPr>
        <p:spPr/>
        <p:txBody>
          <a:bodyPr/>
          <a:lstStyle/>
          <a:p>
            <a:fld id="{DB8EA4DD-8452-4601-A025-E92E4DD7CDE1}" type="slidenum">
              <a:rPr lang="en-US" smtClean="0"/>
              <a:pPr/>
              <a:t>43</a:t>
            </a:fld>
            <a:endParaRPr lang="en-US"/>
          </a:p>
        </p:txBody>
      </p:sp>
    </p:spTree>
    <p:extLst>
      <p:ext uri="{BB962C8B-B14F-4D97-AF65-F5344CB8AC3E}">
        <p14:creationId xmlns:p14="http://schemas.microsoft.com/office/powerpoint/2010/main" val="3092320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0" dirty="0"/>
              <a:t>Patients are people with a disease,</a:t>
            </a:r>
            <a:r>
              <a:rPr lang="en-US" sz="1300" b="0" baseline="0" dirty="0"/>
              <a:t> and they should not be referred to as their disease process.</a:t>
            </a:r>
            <a:endParaRPr lang="en-US" sz="1300" b="0" dirty="0"/>
          </a:p>
          <a:p>
            <a:pPr defTabSz="966612">
              <a:defRPr/>
            </a:pPr>
            <a:r>
              <a:rPr lang="en-US" sz="1300" b="0" dirty="0"/>
              <a:t>It is condescending to refer to patients by their disease process, particularly if the disease has a negative connotation or association.  (AMA Manual of Style, p416)</a:t>
            </a:r>
          </a:p>
          <a:p>
            <a:pPr defTabSz="966612">
              <a:defRPr/>
            </a:pPr>
            <a:endParaRPr lang="en-US" sz="1300" dirty="0"/>
          </a:p>
          <a:p>
            <a:pPr defTabSz="966612">
              <a:defRPr/>
            </a:pPr>
            <a:endParaRPr lang="en-US" sz="1300" dirty="0"/>
          </a:p>
          <a:p>
            <a:r>
              <a:rPr lang="en-US" dirty="0">
                <a:effectLst/>
              </a:rPr>
              <a:t>1. Iverson C, Christiansen S, </a:t>
            </a:r>
            <a:r>
              <a:rPr lang="en-US" dirty="0" err="1">
                <a:effectLst/>
              </a:rPr>
              <a:t>Flanagin</a:t>
            </a:r>
            <a:r>
              <a:rPr lang="en-US" dirty="0">
                <a:effectLst/>
              </a:rPr>
              <a:t> A, et al. </a:t>
            </a:r>
            <a:r>
              <a:rPr lang="en-US" i="1" dirty="0">
                <a:effectLst/>
              </a:rPr>
              <a:t>AMA Manual of Style: A Guide for Authors and Editors.</a:t>
            </a:r>
            <a:r>
              <a:rPr lang="en-US" dirty="0">
                <a:effectLst/>
              </a:rPr>
              <a:t> 10th ed. New York, NY: Oxford University Press; 2007.</a:t>
            </a:r>
          </a:p>
          <a:p>
            <a:pPr defTabSz="966612">
              <a:defRPr/>
            </a:pPr>
            <a:r>
              <a:rPr lang="en-US" sz="1300" dirty="0"/>
              <a:t>2. Johnson TM. Tips on how to write a paper. J Am </a:t>
            </a:r>
            <a:r>
              <a:rPr lang="en-US" sz="1300" dirty="0" err="1"/>
              <a:t>Acad</a:t>
            </a:r>
            <a:r>
              <a:rPr lang="en-US" sz="1300" dirty="0"/>
              <a:t> </a:t>
            </a:r>
            <a:r>
              <a:rPr lang="en-US" sz="1300" dirty="0" err="1"/>
              <a:t>Dermatol</a:t>
            </a:r>
            <a:r>
              <a:rPr lang="en-US" sz="1300" dirty="0"/>
              <a:t>. 2008;59(6):1064-9.</a:t>
            </a:r>
          </a:p>
          <a:p>
            <a:endParaRPr lang="en-US" dirty="0"/>
          </a:p>
        </p:txBody>
      </p:sp>
      <p:sp>
        <p:nvSpPr>
          <p:cNvPr id="4" name="Slide Number Placeholder 3"/>
          <p:cNvSpPr>
            <a:spLocks noGrp="1"/>
          </p:cNvSpPr>
          <p:nvPr>
            <p:ph type="sldNum" sz="quarter" idx="10"/>
          </p:nvPr>
        </p:nvSpPr>
        <p:spPr/>
        <p:txBody>
          <a:bodyPr/>
          <a:lstStyle/>
          <a:p>
            <a:fld id="{DB8EA4DD-8452-4601-A025-E92E4DD7CDE1}" type="slidenum">
              <a:rPr lang="en-US" smtClean="0"/>
              <a:pPr/>
              <a:t>44</a:t>
            </a:fld>
            <a:endParaRPr lang="en-US"/>
          </a:p>
        </p:txBody>
      </p:sp>
    </p:spTree>
    <p:extLst>
      <p:ext uri="{BB962C8B-B14F-4D97-AF65-F5344CB8AC3E}">
        <p14:creationId xmlns:p14="http://schemas.microsoft.com/office/powerpoint/2010/main" val="3327093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Patients should not be blamed for their outcomes.  </a:t>
            </a:r>
          </a:p>
          <a:p>
            <a:pPr defTabSz="966612">
              <a:defRPr/>
            </a:pPr>
            <a:r>
              <a:rPr lang="en-US" sz="1300" dirty="0"/>
              <a:t>Avoid negative language when possible (instead</a:t>
            </a:r>
            <a:r>
              <a:rPr lang="en-US" sz="1300" baseline="0" dirty="0"/>
              <a:t> of stating that something “failed”, say it “did not respond”).</a:t>
            </a:r>
            <a:endParaRPr lang="en-US" sz="1300" dirty="0"/>
          </a:p>
          <a:p>
            <a:pPr defTabSz="966612">
              <a:defRPr/>
            </a:pPr>
            <a:endParaRPr lang="en-US" sz="1300" dirty="0"/>
          </a:p>
          <a:p>
            <a:pPr defTabSz="966612">
              <a:defRPr/>
            </a:pPr>
            <a:r>
              <a:rPr lang="en-US" sz="1300" dirty="0"/>
              <a:t>4. </a:t>
            </a:r>
            <a:r>
              <a:rPr lang="en-US" sz="1300" dirty="0" err="1"/>
              <a:t>Derish</a:t>
            </a:r>
            <a:r>
              <a:rPr lang="en-US" sz="1300" dirty="0"/>
              <a:t> PA, </a:t>
            </a:r>
            <a:r>
              <a:rPr lang="en-US" sz="1300" dirty="0" err="1"/>
              <a:t>Maa</a:t>
            </a:r>
            <a:r>
              <a:rPr lang="en-US" sz="1300" dirty="0"/>
              <a:t> J, </a:t>
            </a:r>
            <a:r>
              <a:rPr lang="en-US" sz="1300" dirty="0" err="1"/>
              <a:t>Ascher</a:t>
            </a:r>
            <a:r>
              <a:rPr lang="en-US" sz="1300" dirty="0"/>
              <a:t> NL, Harris HW. Enhancing the mission of academic surgery by promoting scientific writing skills. J </a:t>
            </a:r>
            <a:r>
              <a:rPr lang="en-US" sz="1300" dirty="0" err="1"/>
              <a:t>Surg</a:t>
            </a:r>
            <a:r>
              <a:rPr lang="en-US" sz="1300" dirty="0"/>
              <a:t> Res. 2007;140(2):177-83.</a:t>
            </a:r>
          </a:p>
          <a:p>
            <a:endParaRPr lang="en-US" dirty="0"/>
          </a:p>
        </p:txBody>
      </p:sp>
      <p:sp>
        <p:nvSpPr>
          <p:cNvPr id="4" name="Slide Number Placeholder 3"/>
          <p:cNvSpPr>
            <a:spLocks noGrp="1"/>
          </p:cNvSpPr>
          <p:nvPr>
            <p:ph type="sldNum" sz="quarter" idx="10"/>
          </p:nvPr>
        </p:nvSpPr>
        <p:spPr/>
        <p:txBody>
          <a:bodyPr/>
          <a:lstStyle/>
          <a:p>
            <a:fld id="{DB8EA4DD-8452-4601-A025-E92E4DD7CDE1}" type="slidenum">
              <a:rPr lang="en-US" smtClean="0"/>
              <a:pPr/>
              <a:t>45</a:t>
            </a:fld>
            <a:endParaRPr lang="en-US"/>
          </a:p>
        </p:txBody>
      </p:sp>
    </p:spTree>
    <p:extLst>
      <p:ext uri="{BB962C8B-B14F-4D97-AF65-F5344CB8AC3E}">
        <p14:creationId xmlns:p14="http://schemas.microsoft.com/office/powerpoint/2010/main" val="2973891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Italic</a:t>
            </a:r>
            <a:r>
              <a:rPr lang="en-US" sz="1200" kern="1200" baseline="0" dirty="0">
                <a:solidFill>
                  <a:schemeClr val="tx1"/>
                </a:solidFill>
                <a:effectLst/>
                <a:latin typeface="+mn-lt"/>
                <a:ea typeface="+mn-ea"/>
                <a:cs typeface="+mn-cs"/>
              </a:rPr>
              <a:t> font is used for bacterial organisms but not for viral organisms.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Iverson C, Christiansen S, </a:t>
            </a:r>
            <a:r>
              <a:rPr lang="en-US" sz="1200" kern="1200" dirty="0" err="1">
                <a:solidFill>
                  <a:schemeClr val="tx1"/>
                </a:solidFill>
                <a:effectLst/>
                <a:latin typeface="+mn-lt"/>
                <a:ea typeface="+mn-ea"/>
                <a:cs typeface="+mn-cs"/>
              </a:rPr>
              <a:t>Flanagin</a:t>
            </a:r>
            <a:r>
              <a:rPr lang="en-US" sz="1200" kern="1200" dirty="0">
                <a:solidFill>
                  <a:schemeClr val="tx1"/>
                </a:solidFill>
                <a:effectLst/>
                <a:latin typeface="+mn-lt"/>
                <a:ea typeface="+mn-ea"/>
                <a:cs typeface="+mn-cs"/>
              </a:rPr>
              <a:t> A, et al. </a:t>
            </a:r>
            <a:r>
              <a:rPr lang="en-US" sz="1200" i="1" kern="1200" dirty="0">
                <a:solidFill>
                  <a:schemeClr val="tx1"/>
                </a:solidFill>
                <a:effectLst/>
                <a:latin typeface="+mn-lt"/>
                <a:ea typeface="+mn-ea"/>
                <a:cs typeface="+mn-cs"/>
              </a:rPr>
              <a:t>AMA Manual of Style: A Guide for Authors and Editors.</a:t>
            </a:r>
            <a:r>
              <a:rPr lang="en-US" sz="1200" kern="1200" dirty="0">
                <a:solidFill>
                  <a:schemeClr val="tx1"/>
                </a:solidFill>
                <a:effectLst/>
                <a:latin typeface="+mn-lt"/>
                <a:ea typeface="+mn-ea"/>
                <a:cs typeface="+mn-cs"/>
              </a:rPr>
              <a:t> 10th ed. New York, NY: Oxford University Press; 2007.</a:t>
            </a:r>
          </a:p>
          <a:p>
            <a:endParaRPr lang="en-US" dirty="0"/>
          </a:p>
        </p:txBody>
      </p:sp>
      <p:sp>
        <p:nvSpPr>
          <p:cNvPr id="4" name="Slide Number Placeholder 3"/>
          <p:cNvSpPr>
            <a:spLocks noGrp="1"/>
          </p:cNvSpPr>
          <p:nvPr>
            <p:ph type="sldNum" sz="quarter" idx="10"/>
          </p:nvPr>
        </p:nvSpPr>
        <p:spPr/>
        <p:txBody>
          <a:bodyPr/>
          <a:lstStyle/>
          <a:p>
            <a:fld id="{7C7585B0-2425-44EF-973B-CE48DAA4FC86}" type="slidenum">
              <a:rPr lang="en-US" smtClean="0"/>
              <a:t>46</a:t>
            </a:fld>
            <a:endParaRPr lang="en-US"/>
          </a:p>
        </p:txBody>
      </p:sp>
    </p:spTree>
    <p:extLst>
      <p:ext uri="{BB962C8B-B14F-4D97-AF65-F5344CB8AC3E}">
        <p14:creationId xmlns:p14="http://schemas.microsoft.com/office/powerpoint/2010/main" val="387298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Laboratory</a:t>
            </a:r>
            <a:r>
              <a:rPr lang="en-US" sz="1200" kern="1200" baseline="0" dirty="0">
                <a:solidFill>
                  <a:schemeClr val="tx1"/>
                </a:solidFill>
                <a:effectLst/>
                <a:latin typeface="+mn-lt"/>
                <a:ea typeface="+mn-ea"/>
                <a:cs typeface="+mn-cs"/>
              </a:rPr>
              <a:t> tests do not have an inherent value; the </a:t>
            </a:r>
            <a:r>
              <a:rPr lang="en-US" sz="1200" u="sng" kern="1200" baseline="0" dirty="0">
                <a:solidFill>
                  <a:schemeClr val="tx1"/>
                </a:solidFill>
                <a:effectLst/>
                <a:latin typeface="+mn-lt"/>
                <a:ea typeface="+mn-ea"/>
                <a:cs typeface="+mn-cs"/>
              </a:rPr>
              <a:t>level</a:t>
            </a:r>
            <a:r>
              <a:rPr lang="en-US" sz="1200" kern="1200" baseline="0" dirty="0">
                <a:solidFill>
                  <a:schemeClr val="tx1"/>
                </a:solidFill>
                <a:effectLst/>
                <a:latin typeface="+mn-lt"/>
                <a:ea typeface="+mn-ea"/>
                <a:cs typeface="+mn-cs"/>
              </a:rPr>
              <a:t> or </a:t>
            </a:r>
            <a:r>
              <a:rPr lang="en-US" sz="1200" u="sng" kern="1200" baseline="0" dirty="0">
                <a:solidFill>
                  <a:schemeClr val="tx1"/>
                </a:solidFill>
                <a:effectLst/>
                <a:latin typeface="+mn-lt"/>
                <a:ea typeface="+mn-ea"/>
                <a:cs typeface="+mn-cs"/>
              </a:rPr>
              <a:t>result</a:t>
            </a:r>
            <a:r>
              <a:rPr lang="en-US" sz="1200" kern="1200" baseline="0" dirty="0">
                <a:solidFill>
                  <a:schemeClr val="tx1"/>
                </a:solidFill>
                <a:effectLst/>
                <a:latin typeface="+mn-lt"/>
                <a:ea typeface="+mn-ea"/>
                <a:cs typeface="+mn-cs"/>
              </a:rPr>
              <a:t> of the laboratory test can have a value.</a:t>
            </a:r>
          </a:p>
          <a:p>
            <a:pPr lvl="0"/>
            <a:r>
              <a:rPr lang="en-US" sz="1200" kern="1200" baseline="0" dirty="0">
                <a:solidFill>
                  <a:schemeClr val="tx1"/>
                </a:solidFill>
                <a:effectLst/>
                <a:latin typeface="+mn-lt"/>
                <a:ea typeface="+mn-ea"/>
                <a:cs typeface="+mn-cs"/>
              </a:rPr>
              <a:t>The term “chronic” has a </a:t>
            </a:r>
            <a:r>
              <a:rPr lang="en-US" sz="1200" kern="1200" baseline="0" dirty="0" err="1">
                <a:solidFill>
                  <a:schemeClr val="tx1"/>
                </a:solidFill>
                <a:effectLst/>
                <a:latin typeface="+mn-lt"/>
                <a:ea typeface="+mn-ea"/>
                <a:cs typeface="+mn-cs"/>
              </a:rPr>
              <a:t>perjorative</a:t>
            </a:r>
            <a:r>
              <a:rPr lang="en-US" sz="1200" kern="1200" baseline="0" dirty="0">
                <a:solidFill>
                  <a:schemeClr val="tx1"/>
                </a:solidFill>
                <a:effectLst/>
                <a:latin typeface="+mn-lt"/>
                <a:ea typeface="+mn-ea"/>
                <a:cs typeface="+mn-cs"/>
              </a:rPr>
              <a:t> or negative connotation.  It is more correct to use the term “long term”.</a:t>
            </a:r>
          </a:p>
          <a:p>
            <a:pPr lvl="0"/>
            <a:r>
              <a:rPr lang="en-US" sz="1200" kern="1200" baseline="0" dirty="0">
                <a:solidFill>
                  <a:schemeClr val="tx1"/>
                </a:solidFill>
                <a:effectLst/>
                <a:latin typeface="+mn-lt"/>
                <a:ea typeface="+mn-ea"/>
                <a:cs typeface="+mn-cs"/>
              </a:rPr>
              <a:t>The term “significant” implies that you have data to prove a statistically significant result.  If this is not the case, I would recommend using another term.  Suggestions include “substantial”, “large”, “major”.</a:t>
            </a:r>
          </a:p>
          <a:p>
            <a:pPr lvl="0"/>
            <a:r>
              <a:rPr lang="en-US" sz="1200" kern="1200" baseline="0" dirty="0">
                <a:solidFill>
                  <a:schemeClr val="tx1"/>
                </a:solidFill>
                <a:effectLst/>
                <a:latin typeface="+mn-lt"/>
                <a:ea typeface="+mn-ea"/>
                <a:cs typeface="+mn-cs"/>
              </a:rPr>
              <a:t>“Malignancy” refers to the state of being malignant.  It is more appropriately used to describe a neoplasm or cancer rather than to be used as a noun itself.</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Iverson C, Christiansen S, </a:t>
            </a:r>
            <a:r>
              <a:rPr lang="en-US" sz="1200" kern="1200" dirty="0" err="1">
                <a:solidFill>
                  <a:schemeClr val="tx1"/>
                </a:solidFill>
                <a:effectLst/>
                <a:latin typeface="+mn-lt"/>
                <a:ea typeface="+mn-ea"/>
                <a:cs typeface="+mn-cs"/>
              </a:rPr>
              <a:t>Flanagin</a:t>
            </a:r>
            <a:r>
              <a:rPr lang="en-US" sz="1200" kern="1200" dirty="0">
                <a:solidFill>
                  <a:schemeClr val="tx1"/>
                </a:solidFill>
                <a:effectLst/>
                <a:latin typeface="+mn-lt"/>
                <a:ea typeface="+mn-ea"/>
                <a:cs typeface="+mn-cs"/>
              </a:rPr>
              <a:t> A, et al. </a:t>
            </a:r>
            <a:r>
              <a:rPr lang="en-US" sz="1200" i="1" kern="1200" dirty="0">
                <a:solidFill>
                  <a:schemeClr val="tx1"/>
                </a:solidFill>
                <a:effectLst/>
                <a:latin typeface="+mn-lt"/>
                <a:ea typeface="+mn-ea"/>
                <a:cs typeface="+mn-cs"/>
              </a:rPr>
              <a:t>AMA Manual of Style: A Guide for Authors and Editors.</a:t>
            </a:r>
            <a:r>
              <a:rPr lang="en-US" sz="1200" kern="1200" dirty="0">
                <a:solidFill>
                  <a:schemeClr val="tx1"/>
                </a:solidFill>
                <a:effectLst/>
                <a:latin typeface="+mn-lt"/>
                <a:ea typeface="+mn-ea"/>
                <a:cs typeface="+mn-cs"/>
              </a:rPr>
              <a:t> 10th ed. New York, NY: Oxford University Press; 2007.</a:t>
            </a:r>
          </a:p>
          <a:p>
            <a:r>
              <a:rPr lang="en-US" sz="1200" kern="1200" dirty="0">
                <a:solidFill>
                  <a:schemeClr val="tx1"/>
                </a:solidFill>
                <a:effectLst/>
                <a:latin typeface="+mn-lt"/>
                <a:ea typeface="+mn-ea"/>
                <a:cs typeface="+mn-cs"/>
              </a:rPr>
              <a:t>5.</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Taylor RB. The clinician’s guide to medical writing. New York: Springer; 2005.</a:t>
            </a:r>
          </a:p>
          <a:p>
            <a:endParaRPr lang="en-US" dirty="0"/>
          </a:p>
        </p:txBody>
      </p:sp>
      <p:sp>
        <p:nvSpPr>
          <p:cNvPr id="4" name="Slide Number Placeholder 3"/>
          <p:cNvSpPr>
            <a:spLocks noGrp="1"/>
          </p:cNvSpPr>
          <p:nvPr>
            <p:ph type="sldNum" sz="quarter" idx="10"/>
          </p:nvPr>
        </p:nvSpPr>
        <p:spPr/>
        <p:txBody>
          <a:bodyPr/>
          <a:lstStyle/>
          <a:p>
            <a:fld id="{DB8EA4DD-8452-4601-A025-E92E4DD7CDE1}" type="slidenum">
              <a:rPr lang="en-US" smtClean="0"/>
              <a:pPr/>
              <a:t>47</a:t>
            </a:fld>
            <a:endParaRPr lang="en-US"/>
          </a:p>
        </p:txBody>
      </p:sp>
    </p:spTree>
    <p:extLst>
      <p:ext uri="{BB962C8B-B14F-4D97-AF65-F5344CB8AC3E}">
        <p14:creationId xmlns:p14="http://schemas.microsoft.com/office/powerpoint/2010/main" val="2679134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Daniel Byrne published an</a:t>
            </a:r>
            <a:r>
              <a:rPr lang="en-US" sz="1300" baseline="0" dirty="0"/>
              <a:t> article in April 2000 on the most common reasons for medical journal manuscript rejection.  He surveyed 130 peer reviewers, chief medical journal editors, and Nobel laureates with a 22% response rate asking about the most common reasons for manuscript rejection.</a:t>
            </a:r>
          </a:p>
          <a:p>
            <a:pPr defTabSz="966612">
              <a:defRPr/>
            </a:pPr>
            <a:r>
              <a:rPr lang="en-US" sz="1300" baseline="0" dirty="0"/>
              <a:t>“Excess verbiage/wordiness” accounted for 43%, “poor flow of ideas” was 21%, and “poor grammar” accounted for 18%.  Another 11% was attributed to “redundancy” and 4% was attributed to each “excessive abstraction” and “unnecessary complexity”.</a:t>
            </a:r>
          </a:p>
          <a:p>
            <a:pPr defTabSz="966612">
              <a:defRPr/>
            </a:pPr>
            <a:endParaRPr lang="en-US" sz="1300" dirty="0"/>
          </a:p>
          <a:p>
            <a:pPr defTabSz="966612">
              <a:defRPr/>
            </a:pPr>
            <a:endParaRPr lang="en-US" sz="1300" dirty="0"/>
          </a:p>
          <a:p>
            <a:pPr defTabSz="966612">
              <a:defRPr/>
            </a:pPr>
            <a:r>
              <a:rPr lang="en-US" sz="1300" dirty="0"/>
              <a:t>5. Byrne DW. Common reasons for rejecting manuscripts at medical journals: a survey of editors and peer reviewers. Science Editor. 2000;23(2):39-44.</a:t>
            </a:r>
          </a:p>
        </p:txBody>
      </p:sp>
      <p:sp>
        <p:nvSpPr>
          <p:cNvPr id="4" name="Slide Number Placeholder 3"/>
          <p:cNvSpPr>
            <a:spLocks noGrp="1"/>
          </p:cNvSpPr>
          <p:nvPr>
            <p:ph type="sldNum" sz="quarter" idx="10"/>
          </p:nvPr>
        </p:nvSpPr>
        <p:spPr/>
        <p:txBody>
          <a:bodyPr/>
          <a:lstStyle/>
          <a:p>
            <a:fld id="{9B4D802F-BD5B-4D0F-B923-F5E721686531}" type="slidenum">
              <a:rPr lang="en-US" smtClean="0"/>
              <a:t>48</a:t>
            </a:fld>
            <a:endParaRPr lang="en-US"/>
          </a:p>
        </p:txBody>
      </p:sp>
    </p:spTree>
    <p:extLst>
      <p:ext uri="{BB962C8B-B14F-4D97-AF65-F5344CB8AC3E}">
        <p14:creationId xmlns:p14="http://schemas.microsoft.com/office/powerpoint/2010/main" val="2501061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my checklist for the basic editing of case reports that I have designed using the four references as guidelines.</a:t>
            </a:r>
          </a:p>
          <a:p>
            <a:endParaRPr lang="en-US" baseline="0" dirty="0"/>
          </a:p>
          <a:p>
            <a:r>
              <a:rPr lang="en-US" baseline="0" dirty="0"/>
              <a:t>****I would recommend returning to this and leaving it up on the screen as a reference during the time set aside for group editing.****</a:t>
            </a:r>
            <a:endParaRPr lang="en-US" dirty="0"/>
          </a:p>
        </p:txBody>
      </p:sp>
      <p:sp>
        <p:nvSpPr>
          <p:cNvPr id="4" name="Slide Number Placeholder 3"/>
          <p:cNvSpPr>
            <a:spLocks noGrp="1"/>
          </p:cNvSpPr>
          <p:nvPr>
            <p:ph type="sldNum" sz="quarter" idx="10"/>
          </p:nvPr>
        </p:nvSpPr>
        <p:spPr/>
        <p:txBody>
          <a:bodyPr/>
          <a:lstStyle/>
          <a:p>
            <a:fld id="{7F65C487-7FB9-41CD-AFB2-2A5C6DE32929}" type="slidenum">
              <a:rPr lang="en-US" smtClean="0"/>
              <a:t>49</a:t>
            </a:fld>
            <a:endParaRPr lang="en-US"/>
          </a:p>
        </p:txBody>
      </p:sp>
    </p:spTree>
    <p:extLst>
      <p:ext uri="{BB962C8B-B14F-4D97-AF65-F5344CB8AC3E}">
        <p14:creationId xmlns:p14="http://schemas.microsoft.com/office/powerpoint/2010/main" val="67131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often the easiest part to</a:t>
            </a:r>
            <a:r>
              <a:rPr lang="en-US" b="0" baseline="0" dirty="0"/>
              <a:t> write, so start here!</a:t>
            </a:r>
          </a:p>
          <a:p>
            <a:r>
              <a:rPr lang="en-US" b="0" dirty="0"/>
              <a:t>Use</a:t>
            </a:r>
            <a:r>
              <a:rPr lang="en-US" b="0" baseline="0" dirty="0"/>
              <a:t> standard medical H&amp;P formatting: chief complaint, HPI, PMH/meds/pertinent </a:t>
            </a:r>
            <a:r>
              <a:rPr lang="en-US" b="0" baseline="0" dirty="0" err="1"/>
              <a:t>FHx</a:t>
            </a:r>
            <a:r>
              <a:rPr lang="en-US" b="0" baseline="0" dirty="0"/>
              <a:t>/</a:t>
            </a:r>
            <a:r>
              <a:rPr lang="en-US" b="0" baseline="0" dirty="0" err="1"/>
              <a:t>SHx</a:t>
            </a:r>
            <a:r>
              <a:rPr lang="en-US" b="0" baseline="0" dirty="0"/>
              <a:t>/ROS, exam, labs/studies</a:t>
            </a:r>
          </a:p>
          <a:p>
            <a:endParaRPr lang="en-US" b="0" dirty="0"/>
          </a:p>
          <a:p>
            <a:r>
              <a:rPr lang="en-US" b="0" dirty="0"/>
              <a:t>May abbreviate only after you write it out fully, then put abbreviation</a:t>
            </a:r>
            <a:r>
              <a:rPr lang="en-US" b="0" baseline="0" dirty="0"/>
              <a:t> in parentheses afterward.  You may then use it going forward .</a:t>
            </a:r>
          </a:p>
          <a:p>
            <a:endParaRPr lang="en-US" b="0" baseline="0" dirty="0"/>
          </a:p>
          <a:p>
            <a:r>
              <a:rPr lang="en-US" b="0" baseline="0" dirty="0"/>
              <a:t>Don’t forget to include the treatment that the patient received and the outcome.  Make sure to look in the chart (or contact the PCP or the patient, with consent) to determine long-term outcome.  You may have to look at this again closer to time of submission to ensure that there is no new information.</a:t>
            </a:r>
          </a:p>
          <a:p>
            <a:endParaRPr lang="en-US" baseline="0" dirty="0"/>
          </a:p>
          <a:p>
            <a:endParaRPr lang="en-US" baseline="0" dirty="0"/>
          </a:p>
          <a:p>
            <a:pPr defTabSz="966612">
              <a:defRPr/>
            </a:pPr>
            <a:r>
              <a:rPr lang="en-US" dirty="0"/>
              <a:t>14. Green BN, Johnson CD. How to write a case report for publication. J </a:t>
            </a:r>
            <a:r>
              <a:rPr lang="en-US" dirty="0" err="1"/>
              <a:t>Chiropr</a:t>
            </a:r>
            <a:r>
              <a:rPr lang="en-US" dirty="0"/>
              <a:t> Med. 2006;5(2):72-82.</a:t>
            </a:r>
          </a:p>
          <a:p>
            <a:pPr defTabSz="966612">
              <a:defRPr/>
            </a:pPr>
            <a:r>
              <a:rPr lang="en-US" dirty="0"/>
              <a:t>18. </a:t>
            </a:r>
            <a:r>
              <a:rPr lang="en-US" sz="1300" dirty="0"/>
              <a:t>Cohen H. How to write a patient case report. Am J Health-</a:t>
            </a:r>
            <a:r>
              <a:rPr lang="en-US" sz="1300" dirty="0" err="1"/>
              <a:t>Syst</a:t>
            </a:r>
            <a:r>
              <a:rPr lang="en-US" sz="1300" dirty="0"/>
              <a:t> Pharm. 2006;63:1888-92.</a:t>
            </a:r>
          </a:p>
          <a:p>
            <a:pPr defTabSz="966612">
              <a:defRPr/>
            </a:pP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48573EC-42A8-433E-AB79-0C1E04D6CBE5}" type="slidenum">
              <a:rPr lang="en-US" smtClean="0"/>
              <a:t>17</a:t>
            </a:fld>
            <a:endParaRPr lang="en-US"/>
          </a:p>
        </p:txBody>
      </p:sp>
    </p:spTree>
    <p:extLst>
      <p:ext uri="{BB962C8B-B14F-4D97-AF65-F5344CB8AC3E}">
        <p14:creationId xmlns:p14="http://schemas.microsoft.com/office/powerpoint/2010/main" val="170526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0" dirty="0"/>
              <a:t>This</a:t>
            </a:r>
            <a:r>
              <a:rPr lang="en-US" sz="1300" b="0" baseline="0" dirty="0"/>
              <a:t> is n</a:t>
            </a:r>
            <a:r>
              <a:rPr lang="en-US" sz="1300" b="0" dirty="0"/>
              <a:t>ot an exhaustive literature review; that would be more appropriate for a review article.  Many journals</a:t>
            </a:r>
            <a:r>
              <a:rPr lang="en-US" sz="1300" b="0" baseline="0" dirty="0"/>
              <a:t> limit the number of references for published case reports, so make sure that you choose wisely.</a:t>
            </a:r>
          </a:p>
          <a:p>
            <a:pPr defTabSz="966612">
              <a:defRPr/>
            </a:pPr>
            <a:endParaRPr lang="en-US" sz="1300" b="0" dirty="0"/>
          </a:p>
          <a:p>
            <a:pPr defTabSz="966612">
              <a:defRPr/>
            </a:pPr>
            <a:endParaRPr lang="en-US" sz="1300" dirty="0"/>
          </a:p>
          <a:p>
            <a:pPr defTabSz="966612">
              <a:defRPr/>
            </a:pPr>
            <a:r>
              <a:rPr lang="en-US" dirty="0"/>
              <a:t>14. Green BN, Johnson CD. How to write a case report for publication. J </a:t>
            </a:r>
            <a:r>
              <a:rPr lang="en-US" dirty="0" err="1"/>
              <a:t>Chiropr</a:t>
            </a:r>
            <a:r>
              <a:rPr lang="en-US" dirty="0"/>
              <a:t> Med. 2006;5(2):72-82.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16. </a:t>
            </a:r>
            <a:r>
              <a:rPr lang="en-US" sz="1200" kern="1200" dirty="0">
                <a:solidFill>
                  <a:schemeClr val="tx1"/>
                </a:solidFill>
                <a:effectLst/>
                <a:latin typeface="+mn-lt"/>
                <a:ea typeface="+mn-ea"/>
                <a:cs typeface="+mn-cs"/>
              </a:rPr>
              <a:t>American College of Physicians. Writing a clinical vignette (case report) abstract. ACP Web site. </a:t>
            </a:r>
            <a:r>
              <a:rPr lang="en-US" sz="1200" u="sng" kern="1200" dirty="0">
                <a:solidFill>
                  <a:schemeClr val="tx1"/>
                </a:solidFill>
                <a:effectLst/>
                <a:latin typeface="+mn-lt"/>
                <a:ea typeface="+mn-ea"/>
                <a:cs typeface="+mn-cs"/>
                <a:hlinkClick r:id="rId3"/>
              </a:rPr>
              <a:t>http://www.acponline.org/education_recertification/education/program_directors/abstracts/prepare/clinvin_abs.htm</a:t>
            </a:r>
            <a:r>
              <a:rPr lang="en-US" sz="1200" kern="1200" dirty="0">
                <a:solidFill>
                  <a:schemeClr val="tx1"/>
                </a:solidFill>
                <a:effectLst/>
                <a:latin typeface="+mn-lt"/>
                <a:ea typeface="+mn-ea"/>
                <a:cs typeface="+mn-cs"/>
              </a:rPr>
              <a:t>. Accessed March 25, 2014.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18. </a:t>
            </a:r>
            <a:r>
              <a:rPr lang="en-US" sz="1200" dirty="0"/>
              <a:t>Cohen H. How to write a patient case report. Am J Health-</a:t>
            </a:r>
            <a:r>
              <a:rPr lang="en-US" sz="1200" dirty="0" err="1"/>
              <a:t>Syst</a:t>
            </a:r>
            <a:r>
              <a:rPr lang="en-US" sz="1200" dirty="0"/>
              <a:t> Pharm. 2006;63:1888-92.</a:t>
            </a:r>
          </a:p>
          <a:p>
            <a:endParaRPr lang="en-US" dirty="0"/>
          </a:p>
        </p:txBody>
      </p:sp>
      <p:sp>
        <p:nvSpPr>
          <p:cNvPr id="4" name="Slide Number Placeholder 3"/>
          <p:cNvSpPr>
            <a:spLocks noGrp="1"/>
          </p:cNvSpPr>
          <p:nvPr>
            <p:ph type="sldNum" sz="quarter" idx="10"/>
          </p:nvPr>
        </p:nvSpPr>
        <p:spPr/>
        <p:txBody>
          <a:bodyPr/>
          <a:lstStyle/>
          <a:p>
            <a:fld id="{448573EC-42A8-433E-AB79-0C1E04D6CBE5}" type="slidenum">
              <a:rPr lang="en-US" smtClean="0"/>
              <a:t>20</a:t>
            </a:fld>
            <a:endParaRPr lang="en-US"/>
          </a:p>
        </p:txBody>
      </p:sp>
    </p:spTree>
    <p:extLst>
      <p:ext uri="{BB962C8B-B14F-4D97-AF65-F5344CB8AC3E}">
        <p14:creationId xmlns:p14="http://schemas.microsoft.com/office/powerpoint/2010/main" val="151877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introduction</a:t>
            </a:r>
            <a:r>
              <a:rPr lang="en-US" baseline="0" dirty="0"/>
              <a:t> alerts the reader to what is coming next, but it should not give away everything.  You want to entice the reader and leave them interested for what is to come.</a:t>
            </a:r>
          </a:p>
          <a:p>
            <a:pPr defTabSz="966612">
              <a:defRPr/>
            </a:pPr>
            <a:endParaRPr lang="en-US" baseline="0" dirty="0"/>
          </a:p>
          <a:p>
            <a:pPr defTabSz="966612">
              <a:defRPr/>
            </a:pPr>
            <a:r>
              <a:rPr lang="en-US" baseline="0" dirty="0"/>
              <a:t>The funnel approach is often cited in literature as the best way to organize the introduction section in a research article.  The three bullet points listed above are mostly appropriate for a research style paper.  On the next slide, I will show you my adaptation of the funnel approach to be used with case reports.</a:t>
            </a:r>
          </a:p>
          <a:p>
            <a:pPr defTabSz="966612">
              <a:defRPr/>
            </a:pPr>
            <a:endParaRPr lang="en-US" dirty="0"/>
          </a:p>
          <a:p>
            <a:pPr defTabSz="966612">
              <a:defRPr/>
            </a:pPr>
            <a:endParaRPr lang="en-US" dirty="0"/>
          </a:p>
          <a:p>
            <a:pPr defTabSz="966612">
              <a:defRPr/>
            </a:pPr>
            <a:r>
              <a:rPr lang="en-US" dirty="0"/>
              <a:t>16. Green BN, Johnson CD. How to write a case report for publication. J </a:t>
            </a:r>
            <a:r>
              <a:rPr lang="en-US" dirty="0" err="1"/>
              <a:t>Chiropr</a:t>
            </a:r>
            <a:r>
              <a:rPr lang="en-US" dirty="0"/>
              <a:t> Med. 2006;5(2):72-82.</a:t>
            </a:r>
          </a:p>
          <a:p>
            <a:r>
              <a:rPr lang="en-US" dirty="0"/>
              <a:t>19. Johnson TM.</a:t>
            </a:r>
            <a:r>
              <a:rPr lang="en-US" baseline="0" dirty="0"/>
              <a:t> Tips on how to write a paper. </a:t>
            </a:r>
            <a:r>
              <a:rPr lang="de-DE" sz="1300" dirty="0"/>
              <a:t>J Am Acad Dermatol. 2008;59:1064-9.</a:t>
            </a:r>
            <a:endParaRPr lang="en-US" dirty="0"/>
          </a:p>
        </p:txBody>
      </p:sp>
      <p:sp>
        <p:nvSpPr>
          <p:cNvPr id="4" name="Slide Number Placeholder 3"/>
          <p:cNvSpPr>
            <a:spLocks noGrp="1"/>
          </p:cNvSpPr>
          <p:nvPr>
            <p:ph type="sldNum" sz="quarter" idx="10"/>
          </p:nvPr>
        </p:nvSpPr>
        <p:spPr/>
        <p:txBody>
          <a:bodyPr/>
          <a:lstStyle/>
          <a:p>
            <a:fld id="{448573EC-42A8-433E-AB79-0C1E04D6CBE5}" type="slidenum">
              <a:rPr lang="en-US" smtClean="0"/>
              <a:t>21</a:t>
            </a:fld>
            <a:endParaRPr lang="en-US"/>
          </a:p>
        </p:txBody>
      </p:sp>
    </p:spTree>
    <p:extLst>
      <p:ext uri="{BB962C8B-B14F-4D97-AF65-F5344CB8AC3E}">
        <p14:creationId xmlns:p14="http://schemas.microsoft.com/office/powerpoint/2010/main" val="1083451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Why</a:t>
            </a:r>
            <a:r>
              <a:rPr lang="en-US" b="0" baseline="0" dirty="0"/>
              <a:t> is it important: Fatal? Debilitating? Does early recognition alter the outcome?</a:t>
            </a:r>
          </a:p>
          <a:p>
            <a:r>
              <a:rPr lang="en-US" b="0" baseline="0" dirty="0"/>
              <a:t>What is the magnitude: is it rare (and therefore, less likely to be recognized) or is it common (therefore affecting a lot of patients)</a:t>
            </a:r>
          </a:p>
          <a:p>
            <a:endParaRPr lang="en-US" b="0" baseline="0" dirty="0"/>
          </a:p>
          <a:p>
            <a:r>
              <a:rPr lang="en-US" b="0" baseline="0" dirty="0"/>
              <a:t>Does your case help to address any of the knowledge gaps?</a:t>
            </a:r>
          </a:p>
          <a:p>
            <a:endParaRPr lang="en-US" b="0" dirty="0"/>
          </a:p>
          <a:p>
            <a:r>
              <a:rPr lang="en-US" b="0" dirty="0"/>
              <a:t>Take care not to be too grandiose when describing the importance of your</a:t>
            </a:r>
            <a:r>
              <a:rPr lang="en-US" b="0" baseline="0" dirty="0"/>
              <a:t> case.  Be careful if you suggest that your case is the first presentation of something.  It may be, or it may be that you did not do a thorough enough literature search.</a:t>
            </a:r>
          </a:p>
          <a:p>
            <a:r>
              <a:rPr lang="en-US" b="0" baseline="0" dirty="0"/>
              <a:t>Highlight your teaching points and why your case is important.</a:t>
            </a:r>
          </a:p>
          <a:p>
            <a:endParaRPr lang="en-US" b="0"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12. El-</a:t>
            </a:r>
            <a:r>
              <a:rPr lang="en-US" sz="1200" dirty="0" err="1"/>
              <a:t>Serag</a:t>
            </a:r>
            <a:r>
              <a:rPr lang="en-US" sz="1200" dirty="0"/>
              <a:t> HB. Writing and publishing scientific papers. Gastroenterology. 2012;142:197-200.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18. Cohen H. How to write a patient case report. Am J Health-</a:t>
            </a:r>
            <a:r>
              <a:rPr lang="en-US" dirty="0" err="1"/>
              <a:t>Syst</a:t>
            </a:r>
            <a:r>
              <a:rPr lang="en-US" dirty="0"/>
              <a:t> Pharm. 2006;63:1888-92.</a:t>
            </a:r>
            <a:endParaRPr lang="en-US" sz="1300" dirty="0"/>
          </a:p>
          <a:p>
            <a:r>
              <a:rPr lang="en-US" dirty="0"/>
              <a:t>19. Johnson TM.</a:t>
            </a:r>
            <a:r>
              <a:rPr lang="en-US" baseline="0" dirty="0"/>
              <a:t> Tips on how to write a paper. </a:t>
            </a:r>
            <a:r>
              <a:rPr lang="de-DE" sz="1300" dirty="0"/>
              <a:t>J Am Acad Dermatol. 2008;59:1064-9.</a:t>
            </a:r>
            <a:endParaRPr lang="en-US" sz="1300" dirty="0"/>
          </a:p>
          <a:p>
            <a:r>
              <a:rPr lang="en-US" sz="1300" dirty="0"/>
              <a:t>20. </a:t>
            </a:r>
            <a:r>
              <a:rPr lang="en-US" sz="1300" dirty="0" err="1"/>
              <a:t>Sorinola</a:t>
            </a:r>
            <a:r>
              <a:rPr lang="en-US" sz="1300" dirty="0"/>
              <a:t> O, </a:t>
            </a:r>
            <a:r>
              <a:rPr lang="en-US" sz="1300" dirty="0" err="1"/>
              <a:t>Olufowobi</a:t>
            </a:r>
            <a:r>
              <a:rPr lang="en-US" sz="1300" dirty="0"/>
              <a:t> O, </a:t>
            </a:r>
            <a:r>
              <a:rPr lang="en-US" sz="1300" dirty="0" err="1"/>
              <a:t>Coomarasamy</a:t>
            </a:r>
            <a:r>
              <a:rPr lang="en-US" sz="1300" dirty="0"/>
              <a:t> A, Khan KS. Instructions to authors for case reporting are limited: a review of a core journal list. BMC Med Educ. 2004;4:4.</a:t>
            </a:r>
          </a:p>
        </p:txBody>
      </p:sp>
      <p:sp>
        <p:nvSpPr>
          <p:cNvPr id="4" name="Slide Number Placeholder 3"/>
          <p:cNvSpPr>
            <a:spLocks noGrp="1"/>
          </p:cNvSpPr>
          <p:nvPr>
            <p:ph type="sldNum" sz="quarter" idx="10"/>
          </p:nvPr>
        </p:nvSpPr>
        <p:spPr/>
        <p:txBody>
          <a:bodyPr/>
          <a:lstStyle/>
          <a:p>
            <a:fld id="{448573EC-42A8-433E-AB79-0C1E04D6CBE5}" type="slidenum">
              <a:rPr lang="en-US" smtClean="0"/>
              <a:t>22</a:t>
            </a:fld>
            <a:endParaRPr lang="en-US"/>
          </a:p>
        </p:txBody>
      </p:sp>
    </p:spTree>
    <p:extLst>
      <p:ext uri="{BB962C8B-B14F-4D97-AF65-F5344CB8AC3E}">
        <p14:creationId xmlns:p14="http://schemas.microsoft.com/office/powerpoint/2010/main" val="1574611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Clinical</a:t>
            </a:r>
            <a:r>
              <a:rPr lang="en-US" b="0" baseline="0" dirty="0"/>
              <a:t> reference databases are things such as </a:t>
            </a:r>
            <a:r>
              <a:rPr lang="en-US" b="0" baseline="0" dirty="0" err="1"/>
              <a:t>UpToDate</a:t>
            </a:r>
            <a:r>
              <a:rPr lang="en-US" b="0" baseline="0" dirty="0"/>
              <a:t>, </a:t>
            </a:r>
            <a:r>
              <a:rPr lang="en-US" b="0" baseline="0" dirty="0" err="1"/>
              <a:t>eMedicine</a:t>
            </a:r>
            <a:r>
              <a:rPr lang="en-US" b="0" baseline="0" dirty="0"/>
              <a:t>, Medscape, </a:t>
            </a:r>
            <a:r>
              <a:rPr lang="en-US" b="0" baseline="0" dirty="0" err="1"/>
              <a:t>DynaMed</a:t>
            </a:r>
            <a:r>
              <a:rPr lang="en-US" b="0" baseline="0" dirty="0"/>
              <a:t>, etc.</a:t>
            </a:r>
          </a:p>
          <a:p>
            <a:endParaRPr lang="en-US" b="0" baseline="0" dirty="0"/>
          </a:p>
          <a:p>
            <a:r>
              <a:rPr lang="en-US" b="0" baseline="0" dirty="0"/>
              <a:t>Citing another article’s interpretation of a primary article that you have not read opens you up for misinterpretation. Make sure that you read the primary source yourself to make sure that what you are citing is true.</a:t>
            </a:r>
          </a:p>
          <a:p>
            <a:endParaRPr lang="en-US" b="0" baseline="0" dirty="0"/>
          </a:p>
          <a:p>
            <a:r>
              <a:rPr lang="en-US" b="0" baseline="0" dirty="0"/>
              <a:t>If there is a large amount of information available about your topic, focus on the landmark trials and the most recent publications.  Avoid citing obscure journals if possible.</a:t>
            </a:r>
          </a:p>
          <a:p>
            <a:endParaRPr lang="en-US" b="0" baseline="0" dirty="0"/>
          </a:p>
          <a:p>
            <a:endParaRPr lang="en-US" baseline="0" dirty="0"/>
          </a:p>
          <a:p>
            <a:pPr defTabSz="966612">
              <a:defRPr/>
            </a:pPr>
            <a:r>
              <a:rPr lang="en-US" sz="1300" dirty="0"/>
              <a:t>14. Green BN, Johnson CD. How to write a case report for publication. J </a:t>
            </a:r>
            <a:r>
              <a:rPr lang="en-US" sz="1300" dirty="0" err="1"/>
              <a:t>Chiropr</a:t>
            </a:r>
            <a:r>
              <a:rPr lang="en-US" sz="1300" dirty="0"/>
              <a:t> Med. 2006;5(2):72-82.</a:t>
            </a:r>
          </a:p>
          <a:p>
            <a:pPr marL="0" marR="0" indent="0" algn="l" defTabSz="966612" rtl="0" eaLnBrk="1" fontAlgn="auto" latinLnBrk="0" hangingPunct="1">
              <a:lnSpc>
                <a:spcPct val="100000"/>
              </a:lnSpc>
              <a:spcBef>
                <a:spcPts val="0"/>
              </a:spcBef>
              <a:spcAft>
                <a:spcPts val="0"/>
              </a:spcAft>
              <a:buClrTx/>
              <a:buSzTx/>
              <a:buFontTx/>
              <a:buNone/>
              <a:tabLst/>
              <a:defRPr/>
            </a:pPr>
            <a:r>
              <a:rPr lang="en-US" sz="1200" dirty="0"/>
              <a:t>18. Cohen H. How to write a patient case report. Am J Health-</a:t>
            </a:r>
            <a:r>
              <a:rPr lang="en-US" sz="1200" dirty="0" err="1"/>
              <a:t>Syst</a:t>
            </a:r>
            <a:r>
              <a:rPr lang="en-US" sz="1200" dirty="0"/>
              <a:t> Pharm. 2006;63:1888-92.</a:t>
            </a:r>
          </a:p>
          <a:p>
            <a:pPr defTabSz="966612">
              <a:defRPr/>
            </a:pPr>
            <a:r>
              <a:rPr lang="en-US" u="none" dirty="0">
                <a:solidFill>
                  <a:schemeClr val="tx1"/>
                </a:solidFill>
              </a:rPr>
              <a:t>21. Johnson</a:t>
            </a:r>
            <a:r>
              <a:rPr lang="en-US" u="none" baseline="0" dirty="0">
                <a:solidFill>
                  <a:schemeClr val="tx1"/>
                </a:solidFill>
              </a:rPr>
              <a:t> C, Green B. Submitting manuscripts to biomedical journals: common errors and helpful solutions. </a:t>
            </a:r>
            <a:r>
              <a:rPr lang="en-US" dirty="0"/>
              <a:t>J Manipulative </a:t>
            </a:r>
            <a:r>
              <a:rPr lang="en-US" dirty="0" err="1"/>
              <a:t>Physiol</a:t>
            </a:r>
            <a:r>
              <a:rPr lang="en-US" dirty="0"/>
              <a:t> </a:t>
            </a:r>
            <a:r>
              <a:rPr lang="en-US" dirty="0" err="1"/>
              <a:t>Ther</a:t>
            </a:r>
            <a:r>
              <a:rPr lang="en-US" dirty="0"/>
              <a:t>.</a:t>
            </a:r>
            <a:r>
              <a:rPr lang="en-US" baseline="0" dirty="0"/>
              <a:t> </a:t>
            </a:r>
            <a:r>
              <a:rPr lang="en-US" dirty="0"/>
              <a:t>2009;32(1):1-12.</a:t>
            </a:r>
          </a:p>
          <a:p>
            <a:endParaRPr lang="en-US" dirty="0"/>
          </a:p>
        </p:txBody>
      </p:sp>
      <p:sp>
        <p:nvSpPr>
          <p:cNvPr id="4" name="Slide Number Placeholder 3"/>
          <p:cNvSpPr>
            <a:spLocks noGrp="1"/>
          </p:cNvSpPr>
          <p:nvPr>
            <p:ph type="sldNum" sz="quarter" idx="10"/>
          </p:nvPr>
        </p:nvSpPr>
        <p:spPr/>
        <p:txBody>
          <a:bodyPr/>
          <a:lstStyle/>
          <a:p>
            <a:fld id="{448573EC-42A8-433E-AB79-0C1E04D6CBE5}" type="slidenum">
              <a:rPr lang="en-US" smtClean="0"/>
              <a:t>26</a:t>
            </a:fld>
            <a:endParaRPr lang="en-US"/>
          </a:p>
        </p:txBody>
      </p:sp>
    </p:spTree>
    <p:extLst>
      <p:ext uri="{BB962C8B-B14F-4D97-AF65-F5344CB8AC3E}">
        <p14:creationId xmlns:p14="http://schemas.microsoft.com/office/powerpoint/2010/main" val="116026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dirty="0"/>
              <a:t>These</a:t>
            </a:r>
            <a:r>
              <a:rPr lang="en-US" b="0" baseline="0" dirty="0"/>
              <a:t> are online storage databases where you can save your references for access remotely from anywhere.  They will also automatically format references in the correct format.  </a:t>
            </a:r>
          </a:p>
          <a:p>
            <a:pPr defTabSz="966612">
              <a:defRPr/>
            </a:pPr>
            <a:endParaRPr lang="en-US" b="0" baseline="0" dirty="0"/>
          </a:p>
          <a:p>
            <a:pPr defTabSz="966612">
              <a:defRPr/>
            </a:pPr>
            <a:r>
              <a:rPr lang="en-US" b="0" baseline="0" dirty="0"/>
              <a:t>Most have a fee (although </a:t>
            </a:r>
            <a:r>
              <a:rPr lang="en-US" b="0" dirty="0" err="1"/>
              <a:t>Zotero</a:t>
            </a:r>
            <a:r>
              <a:rPr lang="en-US" b="0" dirty="0"/>
              <a:t> is free).  </a:t>
            </a:r>
          </a:p>
          <a:p>
            <a:pPr defTabSz="966612">
              <a:defRPr/>
            </a:pPr>
            <a:endParaRPr lang="en-US" b="0" dirty="0"/>
          </a:p>
          <a:p>
            <a:pPr defTabSz="966612">
              <a:defRPr/>
            </a:pPr>
            <a:r>
              <a:rPr lang="en-US" b="0" dirty="0"/>
              <a:t>I have never used these, so I cannot vouch</a:t>
            </a:r>
            <a:r>
              <a:rPr lang="en-US" b="0" baseline="0" dirty="0"/>
              <a:t> for the products.</a:t>
            </a:r>
          </a:p>
          <a:p>
            <a:pPr defTabSz="966612">
              <a:defRPr/>
            </a:pPr>
            <a:endParaRPr lang="en-US" b="0" baseline="0" dirty="0"/>
          </a:p>
          <a:p>
            <a:pPr defTabSz="966612">
              <a:defRPr/>
            </a:pPr>
            <a:r>
              <a:rPr lang="en-US" b="0" baseline="0" dirty="0"/>
              <a:t>For most case reports, you will not have enough references to make these products worthwhile.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48573EC-42A8-433E-AB79-0C1E04D6CBE5}" type="slidenum">
              <a:rPr lang="en-US" smtClean="0"/>
              <a:t>27</a:t>
            </a:fld>
            <a:endParaRPr lang="en-US"/>
          </a:p>
        </p:txBody>
      </p:sp>
    </p:spTree>
    <p:extLst>
      <p:ext uri="{BB962C8B-B14F-4D97-AF65-F5344CB8AC3E}">
        <p14:creationId xmlns:p14="http://schemas.microsoft.com/office/powerpoint/2010/main" val="403990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Longer,</a:t>
            </a:r>
            <a:r>
              <a:rPr lang="en-US" sz="1300" baseline="0" dirty="0"/>
              <a:t> more complex sentences are not necessarily better.  Make sure to break down your words into easily manageable sentences.</a:t>
            </a:r>
            <a:endParaRPr lang="en-US" sz="1300" dirty="0"/>
          </a:p>
          <a:p>
            <a:pPr defTabSz="966612">
              <a:defRPr/>
            </a:pPr>
            <a:endParaRPr lang="en-US" sz="1300" dirty="0"/>
          </a:p>
          <a:p>
            <a:pPr defTabSz="966612">
              <a:defRPr/>
            </a:pPr>
            <a:r>
              <a:rPr lang="en-US" sz="1300" dirty="0"/>
              <a:t>5. Taylor RB. The clinician’s guide to medical writing. New York: Springer; 2005. </a:t>
            </a:r>
            <a:r>
              <a:rPr lang="en-US" sz="1300" dirty="0" err="1"/>
              <a:t>Pgs</a:t>
            </a:r>
            <a:r>
              <a:rPr lang="en-US" sz="1300" dirty="0"/>
              <a:t> 42-3</a:t>
            </a:r>
          </a:p>
          <a:p>
            <a:endParaRPr lang="en-US" dirty="0"/>
          </a:p>
        </p:txBody>
      </p:sp>
      <p:sp>
        <p:nvSpPr>
          <p:cNvPr id="4" name="Slide Number Placeholder 3"/>
          <p:cNvSpPr>
            <a:spLocks noGrp="1"/>
          </p:cNvSpPr>
          <p:nvPr>
            <p:ph type="sldNum" sz="quarter" idx="10"/>
          </p:nvPr>
        </p:nvSpPr>
        <p:spPr/>
        <p:txBody>
          <a:bodyPr/>
          <a:lstStyle/>
          <a:p>
            <a:fld id="{DB8EA4DD-8452-4601-A025-E92E4DD7CDE1}" type="slidenum">
              <a:rPr lang="en-US" smtClean="0"/>
              <a:pPr/>
              <a:t>29</a:t>
            </a:fld>
            <a:endParaRPr lang="en-US"/>
          </a:p>
        </p:txBody>
      </p:sp>
    </p:spTree>
    <p:extLst>
      <p:ext uri="{BB962C8B-B14F-4D97-AF65-F5344CB8AC3E}">
        <p14:creationId xmlns:p14="http://schemas.microsoft.com/office/powerpoint/2010/main" val="133627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44391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F7E32D-0DA8-5D4E-96D2-0A9B8B252B9A}"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291751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3760279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E213-C9EA-A443-B517-F0C91D77F5C3}"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6722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3805424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7F7E32D-0DA8-5D4E-96D2-0A9B8B252B9A}" type="datetimeFigureOut">
              <a:rPr lang="en-US" smtClean="0"/>
              <a:t>9/28/2023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132117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7F7E32D-0DA8-5D4E-96D2-0A9B8B252B9A}" type="datetimeFigureOut">
              <a:rPr lang="en-US" smtClean="0"/>
              <a:t>9/28/2023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33369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1130322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47644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84628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1287396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F7E32D-0DA8-5D4E-96D2-0A9B8B252B9A}"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1718467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F7E32D-0DA8-5D4E-96D2-0A9B8B252B9A}" type="datetimeFigureOut">
              <a:rPr lang="en-US" smtClean="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657247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278147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56396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7F7E32D-0DA8-5D4E-96D2-0A9B8B252B9A}" type="datetimeFigureOut">
              <a:rPr lang="en-US" smtClean="0"/>
              <a:t>9/28/2023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2210400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F7E32D-0DA8-5D4E-96D2-0A9B8B252B9A}"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CE213-C9EA-A443-B517-F0C91D77F5C3}" type="slidenum">
              <a:rPr lang="en-US" smtClean="0"/>
              <a:t>‹#›</a:t>
            </a:fld>
            <a:endParaRPr lang="en-US"/>
          </a:p>
        </p:txBody>
      </p:sp>
    </p:spTree>
    <p:extLst>
      <p:ext uri="{BB962C8B-B14F-4D97-AF65-F5344CB8AC3E}">
        <p14:creationId xmlns:p14="http://schemas.microsoft.com/office/powerpoint/2010/main" val="3039498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7F7E32D-0DA8-5D4E-96D2-0A9B8B252B9A}" type="datetimeFigureOut">
              <a:rPr lang="en-US" smtClean="0"/>
              <a:t>9/28/2023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1DCE213-C9EA-A443-B517-F0C91D77F5C3}" type="slidenum">
              <a:rPr lang="en-US" smtClean="0"/>
              <a:t>‹#›</a:t>
            </a:fld>
            <a:endParaRPr lang="en-US"/>
          </a:p>
        </p:txBody>
      </p:sp>
    </p:spTree>
    <p:extLst>
      <p:ext uri="{BB962C8B-B14F-4D97-AF65-F5344CB8AC3E}">
        <p14:creationId xmlns:p14="http://schemas.microsoft.com/office/powerpoint/2010/main" val="3068229890"/>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5766/mep_2374-8265.10073"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endnote.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zotero.org/" TargetMode="External"/><Relationship Id="rId4" Type="http://schemas.openxmlformats.org/officeDocument/2006/relationships/hyperlink" Target="http://www.refworks.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6E0A-7D9F-C364-308C-0073C6297EE9}"/>
              </a:ext>
            </a:extLst>
          </p:cNvPr>
          <p:cNvSpPr>
            <a:spLocks noGrp="1"/>
          </p:cNvSpPr>
          <p:nvPr>
            <p:ph type="ctrTitle"/>
          </p:nvPr>
        </p:nvSpPr>
        <p:spPr>
          <a:xfrm>
            <a:off x="1154955" y="415829"/>
            <a:ext cx="9964990" cy="3329581"/>
          </a:xfrm>
        </p:spPr>
        <p:txBody>
          <a:bodyPr/>
          <a:lstStyle/>
          <a:p>
            <a:r>
              <a:rPr lang="en-US" dirty="0"/>
              <a:t>Writing a Case Report</a:t>
            </a:r>
          </a:p>
        </p:txBody>
      </p:sp>
      <p:sp>
        <p:nvSpPr>
          <p:cNvPr id="3" name="Subtitle 2">
            <a:extLst>
              <a:ext uri="{FF2B5EF4-FFF2-40B4-BE49-F238E27FC236}">
                <a16:creationId xmlns:a16="http://schemas.microsoft.com/office/drawing/2014/main" id="{C77E1CA0-B77D-BD7A-5040-A9253A2A5DAC}"/>
              </a:ext>
            </a:extLst>
          </p:cNvPr>
          <p:cNvSpPr>
            <a:spLocks noGrp="1"/>
          </p:cNvSpPr>
          <p:nvPr>
            <p:ph type="subTitle" idx="1"/>
          </p:nvPr>
        </p:nvSpPr>
        <p:spPr/>
        <p:txBody>
          <a:bodyPr/>
          <a:lstStyle/>
          <a:p>
            <a:r>
              <a:rPr lang="en-US" dirty="0"/>
              <a:t>Julie Kanevsky</a:t>
            </a:r>
          </a:p>
          <a:p>
            <a:r>
              <a:rPr lang="en-US" dirty="0"/>
              <a:t>September 29, 2023</a:t>
            </a:r>
          </a:p>
        </p:txBody>
      </p:sp>
    </p:spTree>
    <p:extLst>
      <p:ext uri="{BB962C8B-B14F-4D97-AF65-F5344CB8AC3E}">
        <p14:creationId xmlns:p14="http://schemas.microsoft.com/office/powerpoint/2010/main" val="424243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725C-5C89-E5AE-7B2F-113937D10116}"/>
              </a:ext>
            </a:extLst>
          </p:cNvPr>
          <p:cNvSpPr>
            <a:spLocks noGrp="1"/>
          </p:cNvSpPr>
          <p:nvPr>
            <p:ph type="title"/>
          </p:nvPr>
        </p:nvSpPr>
        <p:spPr/>
        <p:txBody>
          <a:bodyPr/>
          <a:lstStyle/>
          <a:p>
            <a:r>
              <a:rPr lang="en-US" dirty="0"/>
              <a:t>Choose a Mentor</a:t>
            </a:r>
          </a:p>
        </p:txBody>
      </p:sp>
      <p:sp>
        <p:nvSpPr>
          <p:cNvPr id="3" name="Content Placeholder 2">
            <a:extLst>
              <a:ext uri="{FF2B5EF4-FFF2-40B4-BE49-F238E27FC236}">
                <a16:creationId xmlns:a16="http://schemas.microsoft.com/office/drawing/2014/main" id="{33555035-A79B-BDB7-A973-3BAE16018775}"/>
              </a:ext>
            </a:extLst>
          </p:cNvPr>
          <p:cNvSpPr>
            <a:spLocks noGrp="1"/>
          </p:cNvSpPr>
          <p:nvPr>
            <p:ph idx="1"/>
          </p:nvPr>
        </p:nvSpPr>
        <p:spPr>
          <a:xfrm>
            <a:off x="871538" y="2500313"/>
            <a:ext cx="10501312" cy="3748086"/>
          </a:xfrm>
        </p:spPr>
        <p:txBody>
          <a:bodyPr>
            <a:normAutofit/>
          </a:bodyPr>
          <a:lstStyle/>
          <a:p>
            <a:r>
              <a:rPr lang="en-US" sz="2400" dirty="0"/>
              <a:t>Primary attending on the case</a:t>
            </a:r>
          </a:p>
          <a:p>
            <a:r>
              <a:rPr lang="en-US" sz="2400" dirty="0"/>
              <a:t>Consultant on the case</a:t>
            </a:r>
          </a:p>
          <a:p>
            <a:r>
              <a:rPr lang="en-US" sz="2400" dirty="0"/>
              <a:t>Attending not involved in the case (check list of mentors) </a:t>
            </a:r>
          </a:p>
        </p:txBody>
      </p:sp>
      <p:pic>
        <p:nvPicPr>
          <p:cNvPr id="2050" name="Picture 2" descr="Albus Dumbledore | Harry Potter Wiki | Fandom">
            <a:extLst>
              <a:ext uri="{FF2B5EF4-FFF2-40B4-BE49-F238E27FC236}">
                <a16:creationId xmlns:a16="http://schemas.microsoft.com/office/drawing/2014/main" id="{D2D2E89C-5A53-24A6-C287-315735A51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7908" y="1"/>
            <a:ext cx="2246417" cy="299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6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6A81-81EC-49B8-819E-F9DB0B7A3A6F}"/>
              </a:ext>
            </a:extLst>
          </p:cNvPr>
          <p:cNvSpPr>
            <a:spLocks noGrp="1"/>
          </p:cNvSpPr>
          <p:nvPr>
            <p:ph type="title"/>
          </p:nvPr>
        </p:nvSpPr>
        <p:spPr>
          <a:xfrm>
            <a:off x="176169" y="452718"/>
            <a:ext cx="9874665" cy="461682"/>
          </a:xfrm>
        </p:spPr>
        <p:txBody>
          <a:bodyPr/>
          <a:lstStyle/>
          <a:p>
            <a:r>
              <a:rPr lang="en-US" sz="3600" dirty="0"/>
              <a:t>Mentors for Case Reports – list is dynamic</a:t>
            </a:r>
          </a:p>
        </p:txBody>
      </p:sp>
      <p:sp>
        <p:nvSpPr>
          <p:cNvPr id="3" name="Content Placeholder 2">
            <a:extLst>
              <a:ext uri="{FF2B5EF4-FFF2-40B4-BE49-F238E27FC236}">
                <a16:creationId xmlns:a16="http://schemas.microsoft.com/office/drawing/2014/main" id="{3CC2DDE7-788B-485F-8361-1F85ECAF2234}"/>
              </a:ext>
            </a:extLst>
          </p:cNvPr>
          <p:cNvSpPr>
            <a:spLocks noGrp="1"/>
          </p:cNvSpPr>
          <p:nvPr>
            <p:ph sz="half" idx="1"/>
          </p:nvPr>
        </p:nvSpPr>
        <p:spPr>
          <a:xfrm>
            <a:off x="343950" y="1426129"/>
            <a:ext cx="5155702" cy="4830210"/>
          </a:xfrm>
        </p:spPr>
        <p:txBody>
          <a:bodyPr>
            <a:normAutofit fontScale="25000" lnSpcReduction="20000"/>
          </a:bodyPr>
          <a:lstStyle/>
          <a:p>
            <a:pPr marL="0" indent="0">
              <a:buNone/>
            </a:pPr>
            <a:r>
              <a:rPr lang="en-US" sz="6400" u="sng" dirty="0"/>
              <a:t>Cards</a:t>
            </a:r>
            <a:endParaRPr lang="en-US" sz="6400" dirty="0"/>
          </a:p>
          <a:p>
            <a:r>
              <a:rPr lang="en-US" sz="6400" dirty="0"/>
              <a:t>Dr. Jeffrey Silbiger</a:t>
            </a:r>
          </a:p>
          <a:p>
            <a:r>
              <a:rPr lang="en-US" sz="6400" dirty="0"/>
              <a:t>Dr. Rosy Thachil</a:t>
            </a:r>
          </a:p>
          <a:p>
            <a:pPr marL="0" indent="0">
              <a:buNone/>
            </a:pPr>
            <a:r>
              <a:rPr lang="en-US" sz="6400" u="sng" dirty="0"/>
              <a:t>Geri</a:t>
            </a:r>
            <a:endParaRPr lang="en-US" sz="6400" dirty="0"/>
          </a:p>
          <a:p>
            <a:r>
              <a:rPr lang="en-US" sz="6400" dirty="0"/>
              <a:t>Dr. Gary Brandeis</a:t>
            </a:r>
          </a:p>
          <a:p>
            <a:pPr marL="0" indent="0">
              <a:buNone/>
            </a:pPr>
            <a:r>
              <a:rPr lang="en-US" sz="6400" u="sng" dirty="0"/>
              <a:t>ID</a:t>
            </a:r>
            <a:endParaRPr lang="en-US" sz="6400" dirty="0"/>
          </a:p>
          <a:p>
            <a:r>
              <a:rPr lang="en-US" sz="6400" dirty="0"/>
              <a:t>Dr. Maurice Policar</a:t>
            </a:r>
          </a:p>
          <a:p>
            <a:pPr marL="0" indent="0">
              <a:buNone/>
            </a:pPr>
            <a:r>
              <a:rPr lang="en-US" sz="6400" u="sng" dirty="0"/>
              <a:t>PCCM</a:t>
            </a:r>
            <a:endParaRPr lang="en-US" sz="6400" dirty="0"/>
          </a:p>
          <a:p>
            <a:r>
              <a:rPr lang="en-US" sz="6400" dirty="0"/>
              <a:t>Dr. Elizabeth Awerbuch</a:t>
            </a:r>
          </a:p>
          <a:p>
            <a:r>
              <a:rPr lang="en-US" sz="6400" dirty="0"/>
              <a:t>Dr. Alfredo Astua</a:t>
            </a:r>
          </a:p>
          <a:p>
            <a:r>
              <a:rPr lang="en-US" sz="6400" dirty="0"/>
              <a:t>Dr. Till Meinhof</a:t>
            </a:r>
          </a:p>
          <a:p>
            <a:pPr marL="0" indent="0">
              <a:buNone/>
            </a:pPr>
            <a:r>
              <a:rPr lang="en-US" sz="6400" u="sng" dirty="0"/>
              <a:t>Renal</a:t>
            </a:r>
            <a:endParaRPr lang="en-US" sz="6400" dirty="0"/>
          </a:p>
          <a:p>
            <a:r>
              <a:rPr lang="en-US" sz="6400" dirty="0"/>
              <a:t>Dr. Nitzy Munoz Casablanca</a:t>
            </a:r>
          </a:p>
          <a:p>
            <a:pPr marL="0" indent="0">
              <a:buNone/>
            </a:pPr>
            <a:r>
              <a:rPr lang="en-US" sz="6400" u="sng" dirty="0"/>
              <a:t>Primary Care</a:t>
            </a:r>
            <a:endParaRPr lang="en-US" sz="6400" dirty="0"/>
          </a:p>
          <a:p>
            <a:r>
              <a:rPr lang="en-US" sz="6400" dirty="0"/>
              <a:t>Dr. Sam </a:t>
            </a:r>
            <a:r>
              <a:rPr lang="en-US" sz="6400" dirty="0" err="1"/>
              <a:t>Toueg</a:t>
            </a:r>
            <a:endParaRPr lang="en-US" sz="6400" dirty="0"/>
          </a:p>
          <a:p>
            <a:r>
              <a:rPr lang="en-US" sz="6400" dirty="0"/>
              <a:t>Dr. </a:t>
            </a:r>
            <a:r>
              <a:rPr lang="en-US" sz="6400" dirty="0" err="1"/>
              <a:t>Qurat</a:t>
            </a:r>
            <a:r>
              <a:rPr lang="en-US" sz="6400" dirty="0"/>
              <a:t> </a:t>
            </a:r>
            <a:r>
              <a:rPr lang="en-US" sz="6400" dirty="0" err="1"/>
              <a:t>Syedain</a:t>
            </a:r>
            <a:endParaRPr lang="en-US" sz="6400" dirty="0"/>
          </a:p>
          <a:p>
            <a:pPr marL="0" indent="0">
              <a:buNone/>
            </a:pPr>
            <a:endParaRPr lang="en-US" sz="5600" dirty="0"/>
          </a:p>
          <a:p>
            <a:endParaRPr lang="en-US" dirty="0"/>
          </a:p>
        </p:txBody>
      </p:sp>
      <p:sp>
        <p:nvSpPr>
          <p:cNvPr id="4" name="Content Placeholder 3">
            <a:extLst>
              <a:ext uri="{FF2B5EF4-FFF2-40B4-BE49-F238E27FC236}">
                <a16:creationId xmlns:a16="http://schemas.microsoft.com/office/drawing/2014/main" id="{73E899E0-2036-4B96-AAB5-488D76270993}"/>
              </a:ext>
            </a:extLst>
          </p:cNvPr>
          <p:cNvSpPr>
            <a:spLocks noGrp="1"/>
          </p:cNvSpPr>
          <p:nvPr>
            <p:ph sz="half" idx="2"/>
          </p:nvPr>
        </p:nvSpPr>
        <p:spPr>
          <a:xfrm>
            <a:off x="5813571" y="1426128"/>
            <a:ext cx="4237263" cy="4830209"/>
          </a:xfrm>
        </p:spPr>
        <p:txBody>
          <a:bodyPr>
            <a:normAutofit fontScale="25000" lnSpcReduction="20000"/>
          </a:bodyPr>
          <a:lstStyle/>
          <a:p>
            <a:pPr marL="0" indent="0">
              <a:buNone/>
            </a:pPr>
            <a:r>
              <a:rPr lang="en-US" sz="6400" u="sng" dirty="0"/>
              <a:t>Hospitalists</a:t>
            </a:r>
          </a:p>
          <a:p>
            <a:pPr marL="0" indent="0">
              <a:buNone/>
            </a:pPr>
            <a:endParaRPr lang="en-US" sz="6400" dirty="0"/>
          </a:p>
          <a:p>
            <a:r>
              <a:rPr lang="en-US" sz="6400" dirty="0"/>
              <a:t>Dr. Omar Abdelghffar</a:t>
            </a:r>
          </a:p>
          <a:p>
            <a:r>
              <a:rPr lang="en-US" sz="6400" dirty="0"/>
              <a:t>Dr. Mohamed Abdelghffar</a:t>
            </a:r>
          </a:p>
          <a:p>
            <a:r>
              <a:rPr lang="en-US" sz="6400" dirty="0"/>
              <a:t>Dr. Tushara Edupghanti</a:t>
            </a:r>
          </a:p>
          <a:p>
            <a:r>
              <a:rPr lang="en-US" sz="6400" dirty="0"/>
              <a:t>Dr. Kosuke Ken Iwaki</a:t>
            </a:r>
          </a:p>
          <a:p>
            <a:r>
              <a:rPr lang="en-US" sz="6400" dirty="0"/>
              <a:t>Dr. Arun John</a:t>
            </a:r>
          </a:p>
          <a:p>
            <a:r>
              <a:rPr lang="en-US" sz="6400" dirty="0"/>
              <a:t>Dr. Jessica Lichter</a:t>
            </a:r>
          </a:p>
          <a:p>
            <a:r>
              <a:rPr lang="en-US" sz="6400" dirty="0"/>
              <a:t>Dr. Jasmeet Sandhu</a:t>
            </a:r>
          </a:p>
          <a:p>
            <a:r>
              <a:rPr lang="en-US" sz="6400" dirty="0"/>
              <a:t>Dr. Jean Singh</a:t>
            </a:r>
          </a:p>
          <a:p>
            <a:r>
              <a:rPr lang="en-US" sz="6400" dirty="0"/>
              <a:t>Dr. Bob Thompson</a:t>
            </a:r>
          </a:p>
          <a:p>
            <a:r>
              <a:rPr lang="en-US" sz="6400" dirty="0"/>
              <a:t>Dr. Rebecca Ye</a:t>
            </a:r>
          </a:p>
          <a:p>
            <a:pPr marL="0" indent="0">
              <a:buNone/>
            </a:pPr>
            <a:endParaRPr lang="en-US" dirty="0"/>
          </a:p>
        </p:txBody>
      </p:sp>
    </p:spTree>
    <p:extLst>
      <p:ext uri="{BB962C8B-B14F-4D97-AF65-F5344CB8AC3E}">
        <p14:creationId xmlns:p14="http://schemas.microsoft.com/office/powerpoint/2010/main" val="198714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166B-42C8-84A8-8CE4-BFDFF70A6664}"/>
              </a:ext>
            </a:extLst>
          </p:cNvPr>
          <p:cNvSpPr>
            <a:spLocks noGrp="1"/>
          </p:cNvSpPr>
          <p:nvPr>
            <p:ph type="title"/>
          </p:nvPr>
        </p:nvSpPr>
        <p:spPr/>
        <p:txBody>
          <a:bodyPr/>
          <a:lstStyle/>
          <a:p>
            <a:r>
              <a:rPr lang="en-US" dirty="0"/>
              <a:t>Assemble a team</a:t>
            </a:r>
          </a:p>
        </p:txBody>
      </p:sp>
      <p:sp>
        <p:nvSpPr>
          <p:cNvPr id="3" name="Content Placeholder 2">
            <a:extLst>
              <a:ext uri="{FF2B5EF4-FFF2-40B4-BE49-F238E27FC236}">
                <a16:creationId xmlns:a16="http://schemas.microsoft.com/office/drawing/2014/main" id="{F73D8111-A4CD-2B5E-4107-C08F5DF3F182}"/>
              </a:ext>
            </a:extLst>
          </p:cNvPr>
          <p:cNvSpPr>
            <a:spLocks noGrp="1"/>
          </p:cNvSpPr>
          <p:nvPr>
            <p:ph idx="1"/>
          </p:nvPr>
        </p:nvSpPr>
        <p:spPr>
          <a:xfrm>
            <a:off x="400050" y="1971675"/>
            <a:ext cx="11387138" cy="4276724"/>
          </a:xfrm>
        </p:spPr>
        <p:txBody>
          <a:bodyPr>
            <a:normAutofit/>
          </a:bodyPr>
          <a:lstStyle/>
          <a:p>
            <a:r>
              <a:rPr lang="en-US" sz="2400" dirty="0"/>
              <a:t>Ask other residents/fellows involved in the case if they are writing it up</a:t>
            </a:r>
          </a:p>
          <a:p>
            <a:r>
              <a:rPr lang="en-US" sz="2400" dirty="0"/>
              <a:t>Pick 1-2 other residents to help you write</a:t>
            </a:r>
          </a:p>
          <a:p>
            <a:r>
              <a:rPr lang="en-US" sz="2400" dirty="0"/>
              <a:t>For abstracts, first author should be the person who can go to the meeting</a:t>
            </a:r>
          </a:p>
          <a:p>
            <a:r>
              <a:rPr lang="en-US" sz="2400" dirty="0"/>
              <a:t>Can change around order of authors for different meetings</a:t>
            </a:r>
          </a:p>
        </p:txBody>
      </p:sp>
    </p:spTree>
    <p:extLst>
      <p:ext uri="{BB962C8B-B14F-4D97-AF65-F5344CB8AC3E}">
        <p14:creationId xmlns:p14="http://schemas.microsoft.com/office/powerpoint/2010/main" val="976393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BD34-16E8-E820-C82C-286E12193D5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D25496F-DD4B-B7AB-53A6-88F54202FCD0}"/>
              </a:ext>
            </a:extLst>
          </p:cNvPr>
          <p:cNvSpPr>
            <a:spLocks noGrp="1"/>
          </p:cNvSpPr>
          <p:nvPr>
            <p:ph idx="1"/>
          </p:nvPr>
        </p:nvSpPr>
        <p:spPr/>
        <p:txBody>
          <a:bodyPr/>
          <a:lstStyle/>
          <a:p>
            <a:r>
              <a:rPr lang="en-US" sz="2400" dirty="0"/>
              <a:t>Start by jotting down a brief outline:</a:t>
            </a:r>
          </a:p>
          <a:p>
            <a:endParaRPr lang="en-US" sz="2400" dirty="0"/>
          </a:p>
          <a:p>
            <a:pPr lvl="1"/>
            <a:r>
              <a:rPr lang="en-US" sz="2200" dirty="0"/>
              <a:t>Why did you pick </a:t>
            </a:r>
            <a:r>
              <a:rPr lang="en-US" sz="2200" i="1" dirty="0"/>
              <a:t>this</a:t>
            </a:r>
            <a:r>
              <a:rPr lang="en-US" sz="2200" dirty="0"/>
              <a:t> case to write-up?</a:t>
            </a:r>
          </a:p>
          <a:p>
            <a:pPr lvl="1"/>
            <a:r>
              <a:rPr lang="en-US" sz="2200" dirty="0"/>
              <a:t>What are your teaching points?</a:t>
            </a:r>
          </a:p>
          <a:p>
            <a:endParaRPr lang="en-US" sz="2400" dirty="0"/>
          </a:p>
          <a:p>
            <a:pPr marL="0" indent="0">
              <a:buNone/>
            </a:pPr>
            <a:endParaRPr lang="en-US" dirty="0"/>
          </a:p>
        </p:txBody>
      </p:sp>
      <p:pic>
        <p:nvPicPr>
          <p:cNvPr id="3074" name="Picture 2" descr="Who Owns the Product Roadmap? How to use Insight and Influence to Guide  Product Direction - Mind the Product">
            <a:extLst>
              <a:ext uri="{FF2B5EF4-FFF2-40B4-BE49-F238E27FC236}">
                <a16:creationId xmlns:a16="http://schemas.microsoft.com/office/drawing/2014/main" id="{7E3D8C3F-F25B-6E30-2C33-312E1490A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325" y="-20770"/>
            <a:ext cx="3876674" cy="258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923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Start Writing</a:t>
            </a:r>
            <a:endParaRPr lang="en-US" baseline="30000" dirty="0"/>
          </a:p>
        </p:txBody>
      </p:sp>
      <p:sp>
        <p:nvSpPr>
          <p:cNvPr id="3" name="Content Placeholder 2"/>
          <p:cNvSpPr>
            <a:spLocks noGrp="1"/>
          </p:cNvSpPr>
          <p:nvPr>
            <p:ph idx="1"/>
          </p:nvPr>
        </p:nvSpPr>
        <p:spPr>
          <a:xfrm>
            <a:off x="871538" y="1543050"/>
            <a:ext cx="9178315" cy="4705349"/>
          </a:xfrm>
        </p:spPr>
        <p:txBody>
          <a:bodyPr>
            <a:normAutofit/>
          </a:bodyPr>
          <a:lstStyle/>
          <a:p>
            <a:r>
              <a:rPr lang="en-US" sz="2400" dirty="0"/>
              <a:t>Set deadlines (be realistic)</a:t>
            </a:r>
          </a:p>
          <a:p>
            <a:r>
              <a:rPr lang="en-US" sz="2400" dirty="0"/>
              <a:t>Give yourself positive feedback/reward yourself</a:t>
            </a:r>
          </a:p>
          <a:p>
            <a:r>
              <a:rPr lang="en-US" sz="2400" dirty="0"/>
              <a:t>Get SOMETHING down </a:t>
            </a:r>
          </a:p>
          <a:p>
            <a:r>
              <a:rPr lang="en-US" sz="2400" dirty="0"/>
              <a:t>Divide and conquer</a:t>
            </a:r>
          </a:p>
          <a:p>
            <a:r>
              <a:rPr lang="en-US" sz="2400" dirty="0"/>
              <a:t>Make sure your environment is conducive to writing</a:t>
            </a:r>
          </a:p>
          <a:p>
            <a:pPr lvl="1"/>
            <a:r>
              <a:rPr lang="en-US" sz="2400" dirty="0"/>
              <a:t>Avoid noise, interruptions, distractions, etc.</a:t>
            </a:r>
          </a:p>
          <a:p>
            <a:r>
              <a:rPr lang="en-US" sz="2400" dirty="0"/>
              <a:t>Take a break</a:t>
            </a:r>
          </a:p>
          <a:p>
            <a:r>
              <a:rPr lang="en-US" sz="2400" dirty="0"/>
              <a:t>Schedule frequent and recurrent time to write</a:t>
            </a:r>
          </a:p>
        </p:txBody>
      </p:sp>
      <p:pic>
        <p:nvPicPr>
          <p:cNvPr id="4098" name="Picture 2" descr="Writer's block - Learn English on the Road">
            <a:extLst>
              <a:ext uri="{FF2B5EF4-FFF2-40B4-BE49-F238E27FC236}">
                <a16:creationId xmlns:a16="http://schemas.microsoft.com/office/drawing/2014/main" id="{93DBBD2C-4163-4720-149F-9E76C1002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513" y="0"/>
            <a:ext cx="3100487" cy="267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a:t>Writing order is backwards</a:t>
            </a:r>
            <a:endParaRPr lang="en-US" noProof="0" dirty="0"/>
          </a:p>
        </p:txBody>
      </p:sp>
      <p:sp>
        <p:nvSpPr>
          <p:cNvPr id="3" name="Text Placeholder 2"/>
          <p:cNvSpPr>
            <a:spLocks noGrp="1"/>
          </p:cNvSpPr>
          <p:nvPr>
            <p:ph type="body" idx="1"/>
          </p:nvPr>
        </p:nvSpPr>
        <p:spPr/>
        <p:txBody>
          <a:bodyPr/>
          <a:lstStyle/>
          <a:p>
            <a:r>
              <a:rPr lang="en-US" sz="2800" noProof="0" dirty="0"/>
              <a:t>Order on poster</a:t>
            </a:r>
          </a:p>
        </p:txBody>
      </p:sp>
      <p:sp>
        <p:nvSpPr>
          <p:cNvPr id="16387" name="Rectangle 3"/>
          <p:cNvSpPr>
            <a:spLocks noGrp="1" noChangeArrowheads="1"/>
          </p:cNvSpPr>
          <p:nvPr>
            <p:ph sz="half" idx="2"/>
          </p:nvPr>
        </p:nvSpPr>
        <p:spPr/>
        <p:txBody>
          <a:bodyPr/>
          <a:lstStyle/>
          <a:p>
            <a:pPr eaLnBrk="1" hangingPunct="1"/>
            <a:r>
              <a:rPr lang="en-US" sz="2400" noProof="0" dirty="0"/>
              <a:t>Title</a:t>
            </a:r>
          </a:p>
          <a:p>
            <a:pPr eaLnBrk="1" hangingPunct="1"/>
            <a:r>
              <a:rPr lang="en-US" sz="2400" noProof="0" dirty="0"/>
              <a:t>Objectives</a:t>
            </a:r>
          </a:p>
          <a:p>
            <a:pPr eaLnBrk="1" hangingPunct="1"/>
            <a:r>
              <a:rPr lang="en-US" sz="2400" noProof="0" dirty="0"/>
              <a:t>Case </a:t>
            </a:r>
          </a:p>
          <a:p>
            <a:pPr eaLnBrk="1" hangingPunct="1"/>
            <a:r>
              <a:rPr lang="en-US" sz="2400" noProof="0" dirty="0"/>
              <a:t>Discussion</a:t>
            </a:r>
          </a:p>
        </p:txBody>
      </p:sp>
      <p:sp>
        <p:nvSpPr>
          <p:cNvPr id="4" name="Text Placeholder 3"/>
          <p:cNvSpPr>
            <a:spLocks noGrp="1"/>
          </p:cNvSpPr>
          <p:nvPr>
            <p:ph type="body" sz="quarter" idx="3"/>
          </p:nvPr>
        </p:nvSpPr>
        <p:spPr/>
        <p:txBody>
          <a:bodyPr/>
          <a:lstStyle/>
          <a:p>
            <a:r>
              <a:rPr lang="en-US" sz="2800" noProof="0" dirty="0"/>
              <a:t>Work order</a:t>
            </a:r>
          </a:p>
        </p:txBody>
      </p:sp>
      <p:sp>
        <p:nvSpPr>
          <p:cNvPr id="2" name="Content Placeholder 1"/>
          <p:cNvSpPr>
            <a:spLocks noGrp="1"/>
          </p:cNvSpPr>
          <p:nvPr>
            <p:ph sz="quarter" idx="4"/>
          </p:nvPr>
        </p:nvSpPr>
        <p:spPr/>
        <p:txBody>
          <a:bodyPr>
            <a:normAutofit/>
          </a:bodyPr>
          <a:lstStyle/>
          <a:p>
            <a:r>
              <a:rPr lang="en-US" sz="2400" noProof="0" dirty="0"/>
              <a:t>Case</a:t>
            </a:r>
          </a:p>
          <a:p>
            <a:r>
              <a:rPr lang="en-US" sz="2400" noProof="0" dirty="0"/>
              <a:t>Objectives</a:t>
            </a:r>
          </a:p>
          <a:p>
            <a:r>
              <a:rPr lang="en-US" sz="2400" noProof="0" dirty="0"/>
              <a:t>Discussion</a:t>
            </a:r>
          </a:p>
          <a:p>
            <a:r>
              <a:rPr lang="en-US" sz="2400" noProof="0" dirty="0"/>
              <a:t>Title</a:t>
            </a:r>
          </a:p>
        </p:txBody>
      </p:sp>
    </p:spTree>
    <p:extLst>
      <p:ext uri="{BB962C8B-B14F-4D97-AF65-F5344CB8AC3E}">
        <p14:creationId xmlns:p14="http://schemas.microsoft.com/office/powerpoint/2010/main" val="358884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65FA-3861-9CF2-2F37-EF616C8732C1}"/>
              </a:ext>
            </a:extLst>
          </p:cNvPr>
          <p:cNvSpPr>
            <a:spLocks noGrp="1"/>
          </p:cNvSpPr>
          <p:nvPr>
            <p:ph type="title"/>
          </p:nvPr>
        </p:nvSpPr>
        <p:spPr/>
        <p:txBody>
          <a:bodyPr/>
          <a:lstStyle/>
          <a:p>
            <a:r>
              <a:rPr lang="en-US" dirty="0"/>
              <a:t>Writing order is backwards</a:t>
            </a:r>
          </a:p>
        </p:txBody>
      </p:sp>
      <p:sp>
        <p:nvSpPr>
          <p:cNvPr id="3" name="Text Placeholder 2">
            <a:extLst>
              <a:ext uri="{FF2B5EF4-FFF2-40B4-BE49-F238E27FC236}">
                <a16:creationId xmlns:a16="http://schemas.microsoft.com/office/drawing/2014/main" id="{FBDC554B-3CDF-6E04-2BA2-110DCCEB49FA}"/>
              </a:ext>
            </a:extLst>
          </p:cNvPr>
          <p:cNvSpPr>
            <a:spLocks noGrp="1"/>
          </p:cNvSpPr>
          <p:nvPr>
            <p:ph type="body" idx="1"/>
          </p:nvPr>
        </p:nvSpPr>
        <p:spPr/>
        <p:txBody>
          <a:bodyPr/>
          <a:lstStyle/>
          <a:p>
            <a:r>
              <a:rPr lang="en-US" sz="2800" dirty="0"/>
              <a:t>Order in manuscript</a:t>
            </a:r>
          </a:p>
        </p:txBody>
      </p:sp>
      <p:sp>
        <p:nvSpPr>
          <p:cNvPr id="4" name="Content Placeholder 3">
            <a:extLst>
              <a:ext uri="{FF2B5EF4-FFF2-40B4-BE49-F238E27FC236}">
                <a16:creationId xmlns:a16="http://schemas.microsoft.com/office/drawing/2014/main" id="{6A36F58A-8FA8-64A6-613F-5A08840F60C0}"/>
              </a:ext>
            </a:extLst>
          </p:cNvPr>
          <p:cNvSpPr>
            <a:spLocks noGrp="1"/>
          </p:cNvSpPr>
          <p:nvPr>
            <p:ph sz="half" idx="2"/>
          </p:nvPr>
        </p:nvSpPr>
        <p:spPr/>
        <p:txBody>
          <a:bodyPr>
            <a:normAutofit lnSpcReduction="10000"/>
          </a:bodyPr>
          <a:lstStyle/>
          <a:p>
            <a:pPr lvl="1"/>
            <a:r>
              <a:rPr lang="en-US" sz="2400" dirty="0"/>
              <a:t>Title</a:t>
            </a:r>
          </a:p>
          <a:p>
            <a:pPr lvl="1"/>
            <a:r>
              <a:rPr lang="en-US" sz="2400" dirty="0"/>
              <a:t>Abstract</a:t>
            </a:r>
          </a:p>
          <a:p>
            <a:pPr lvl="1"/>
            <a:r>
              <a:rPr lang="en-US" sz="2400" dirty="0"/>
              <a:t>Introduction</a:t>
            </a:r>
          </a:p>
          <a:p>
            <a:pPr lvl="1"/>
            <a:r>
              <a:rPr lang="en-US" sz="2400" dirty="0"/>
              <a:t>Case Presentation</a:t>
            </a:r>
          </a:p>
          <a:p>
            <a:pPr lvl="1"/>
            <a:r>
              <a:rPr lang="en-US" sz="2400" dirty="0"/>
              <a:t>Discussion</a:t>
            </a:r>
          </a:p>
          <a:p>
            <a:pPr lvl="1"/>
            <a:r>
              <a:rPr lang="en-US" sz="2400" dirty="0"/>
              <a:t>Conclusion</a:t>
            </a:r>
          </a:p>
          <a:p>
            <a:pPr lvl="1"/>
            <a:r>
              <a:rPr lang="en-US" sz="2400" dirty="0"/>
              <a:t>References</a:t>
            </a:r>
          </a:p>
          <a:p>
            <a:pPr lvl="1"/>
            <a:r>
              <a:rPr lang="en-US" sz="2400" dirty="0"/>
              <a:t>Acknowledgements</a:t>
            </a:r>
          </a:p>
          <a:p>
            <a:endParaRPr lang="en-US" dirty="0"/>
          </a:p>
        </p:txBody>
      </p:sp>
      <p:sp>
        <p:nvSpPr>
          <p:cNvPr id="5" name="Text Placeholder 4">
            <a:extLst>
              <a:ext uri="{FF2B5EF4-FFF2-40B4-BE49-F238E27FC236}">
                <a16:creationId xmlns:a16="http://schemas.microsoft.com/office/drawing/2014/main" id="{307AEABD-9A5F-31EE-E9B7-4444FED64B61}"/>
              </a:ext>
            </a:extLst>
          </p:cNvPr>
          <p:cNvSpPr>
            <a:spLocks noGrp="1"/>
          </p:cNvSpPr>
          <p:nvPr>
            <p:ph type="body" sz="quarter" idx="3"/>
          </p:nvPr>
        </p:nvSpPr>
        <p:spPr>
          <a:xfrm>
            <a:off x="5654495" y="1886268"/>
            <a:ext cx="4396339" cy="576262"/>
          </a:xfrm>
        </p:spPr>
        <p:txBody>
          <a:bodyPr/>
          <a:lstStyle/>
          <a:p>
            <a:r>
              <a:rPr lang="en-US" sz="2800" dirty="0"/>
              <a:t>Work Order</a:t>
            </a:r>
          </a:p>
        </p:txBody>
      </p:sp>
      <p:sp>
        <p:nvSpPr>
          <p:cNvPr id="6" name="Content Placeholder 5">
            <a:extLst>
              <a:ext uri="{FF2B5EF4-FFF2-40B4-BE49-F238E27FC236}">
                <a16:creationId xmlns:a16="http://schemas.microsoft.com/office/drawing/2014/main" id="{BE22B102-FA57-F0D7-A788-E05006A5EB4B}"/>
              </a:ext>
            </a:extLst>
          </p:cNvPr>
          <p:cNvSpPr>
            <a:spLocks noGrp="1"/>
          </p:cNvSpPr>
          <p:nvPr>
            <p:ph sz="quarter" idx="4"/>
          </p:nvPr>
        </p:nvSpPr>
        <p:spPr>
          <a:xfrm>
            <a:off x="5654494" y="2448242"/>
            <a:ext cx="4396339" cy="3741738"/>
          </a:xfrm>
        </p:spPr>
        <p:txBody>
          <a:bodyPr>
            <a:noAutofit/>
          </a:bodyPr>
          <a:lstStyle/>
          <a:p>
            <a:r>
              <a:rPr lang="en-US" sz="2300" dirty="0"/>
              <a:t>Case Presentation</a:t>
            </a:r>
          </a:p>
          <a:p>
            <a:r>
              <a:rPr lang="en-US" sz="2300" dirty="0"/>
              <a:t>Discussion</a:t>
            </a:r>
          </a:p>
          <a:p>
            <a:r>
              <a:rPr lang="en-US" sz="2300" dirty="0"/>
              <a:t>Introduction</a:t>
            </a:r>
          </a:p>
          <a:p>
            <a:r>
              <a:rPr lang="en-US" sz="2300" dirty="0"/>
              <a:t>Conclusion</a:t>
            </a:r>
          </a:p>
          <a:p>
            <a:r>
              <a:rPr lang="en-US" sz="2300" dirty="0"/>
              <a:t>Abstract</a:t>
            </a:r>
          </a:p>
          <a:p>
            <a:r>
              <a:rPr lang="en-US" sz="2300" dirty="0"/>
              <a:t>Title</a:t>
            </a:r>
          </a:p>
          <a:p>
            <a:r>
              <a:rPr lang="en-US" sz="2300" dirty="0"/>
              <a:t>References</a:t>
            </a:r>
          </a:p>
          <a:p>
            <a:r>
              <a:rPr lang="en-US" sz="2300" dirty="0"/>
              <a:t>Acknowledgements</a:t>
            </a:r>
          </a:p>
        </p:txBody>
      </p:sp>
    </p:spTree>
    <p:extLst>
      <p:ext uri="{BB962C8B-B14F-4D97-AF65-F5344CB8AC3E}">
        <p14:creationId xmlns:p14="http://schemas.microsoft.com/office/powerpoint/2010/main" val="1169982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Case Presentation</a:t>
            </a:r>
            <a:endParaRPr lang="en-US" baseline="30000" dirty="0"/>
          </a:p>
        </p:txBody>
      </p:sp>
      <p:sp>
        <p:nvSpPr>
          <p:cNvPr id="3" name="Content Placeholder 2"/>
          <p:cNvSpPr>
            <a:spLocks noGrp="1"/>
          </p:cNvSpPr>
          <p:nvPr>
            <p:ph idx="1"/>
          </p:nvPr>
        </p:nvSpPr>
        <p:spPr>
          <a:xfrm>
            <a:off x="457200" y="1957388"/>
            <a:ext cx="11401425" cy="4257675"/>
          </a:xfrm>
        </p:spPr>
        <p:txBody>
          <a:bodyPr>
            <a:normAutofit/>
          </a:bodyPr>
          <a:lstStyle/>
          <a:p>
            <a:r>
              <a:rPr lang="en-US" sz="2400" dirty="0"/>
              <a:t>Describe the case events in chronologic order using </a:t>
            </a:r>
            <a:r>
              <a:rPr lang="en-US" sz="2400" b="1" dirty="0"/>
              <a:t>past tense</a:t>
            </a:r>
          </a:p>
          <a:p>
            <a:r>
              <a:rPr lang="en-US" sz="2400" dirty="0"/>
              <a:t>Remove all patient identifiers</a:t>
            </a:r>
          </a:p>
          <a:p>
            <a:r>
              <a:rPr lang="en-US" sz="2400" dirty="0"/>
              <a:t>Avoid abbreviations</a:t>
            </a:r>
          </a:p>
          <a:p>
            <a:r>
              <a:rPr lang="en-US" sz="2400" dirty="0"/>
              <a:t>Include only the pertinent negatives</a:t>
            </a:r>
            <a:endParaRPr lang="en-US" sz="2400" baseline="30000" dirty="0"/>
          </a:p>
          <a:p>
            <a:r>
              <a:rPr lang="en-US" sz="2400" dirty="0"/>
              <a:t>Be specific and use as much objective data as possible</a:t>
            </a:r>
          </a:p>
          <a:p>
            <a:r>
              <a:rPr lang="en-US" sz="2400" dirty="0"/>
              <a:t>Include units for all numerical values and list normal values in parentheses for non-standard laboratory tests</a:t>
            </a:r>
          </a:p>
          <a:p>
            <a:r>
              <a:rPr lang="en-US" sz="2400" dirty="0"/>
              <a:t>Describe the response to treatment and state the outcome of the case</a:t>
            </a:r>
          </a:p>
        </p:txBody>
      </p:sp>
    </p:spTree>
    <p:extLst>
      <p:ext uri="{BB962C8B-B14F-4D97-AF65-F5344CB8AC3E}">
        <p14:creationId xmlns:p14="http://schemas.microsoft.com/office/powerpoint/2010/main" val="3396914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D6FD-E2F5-F5B3-BAD5-EC93B36C44DA}"/>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7A299863-812A-B1A0-23D5-BBD0E63A56E7}"/>
              </a:ext>
            </a:extLst>
          </p:cNvPr>
          <p:cNvSpPr>
            <a:spLocks noGrp="1"/>
          </p:cNvSpPr>
          <p:nvPr>
            <p:ph idx="1"/>
          </p:nvPr>
        </p:nvSpPr>
        <p:spPr/>
        <p:txBody>
          <a:bodyPr>
            <a:normAutofit/>
          </a:bodyPr>
          <a:lstStyle/>
          <a:p>
            <a:pPr eaLnBrk="1" hangingPunct="1"/>
            <a:r>
              <a:rPr lang="en-US" sz="2800" dirty="0"/>
              <a:t>Does not have to be exhaustive</a:t>
            </a:r>
          </a:p>
          <a:p>
            <a:pPr eaLnBrk="1" hangingPunct="1"/>
            <a:r>
              <a:rPr lang="en-US" sz="2800" noProof="0" dirty="0"/>
              <a:t>OK to omit red herrings to focus reader’s attention</a:t>
            </a:r>
          </a:p>
          <a:p>
            <a:endParaRPr lang="en-US" dirty="0"/>
          </a:p>
        </p:txBody>
      </p:sp>
    </p:spTree>
    <p:extLst>
      <p:ext uri="{BB962C8B-B14F-4D97-AF65-F5344CB8AC3E}">
        <p14:creationId xmlns:p14="http://schemas.microsoft.com/office/powerpoint/2010/main" val="3683483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8FED-C6AD-4708-827D-AB1F8A4F9157}"/>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B40711A-1199-4C78-A6D4-ED7E2F04D2C0}"/>
              </a:ext>
            </a:extLst>
          </p:cNvPr>
          <p:cNvSpPr>
            <a:spLocks noGrp="1"/>
          </p:cNvSpPr>
          <p:nvPr>
            <p:ph idx="1"/>
          </p:nvPr>
        </p:nvSpPr>
        <p:spPr>
          <a:xfrm>
            <a:off x="251670" y="1425409"/>
            <a:ext cx="10763075" cy="5227061"/>
          </a:xfrm>
        </p:spPr>
        <p:txBody>
          <a:bodyPr>
            <a:noAutofit/>
          </a:bodyPr>
          <a:lstStyle/>
          <a:p>
            <a:r>
              <a:rPr lang="en-US" sz="2400" dirty="0"/>
              <a:t>A learning objective describes what the learner should be able to do after reading/listening to your vignette. It is precise, objective and measurable.</a:t>
            </a:r>
          </a:p>
          <a:p>
            <a:r>
              <a:rPr lang="en-US" sz="2400" dirty="0"/>
              <a:t>Appropriate verbs:</a:t>
            </a:r>
          </a:p>
          <a:p>
            <a:pPr lvl="1"/>
            <a:r>
              <a:rPr lang="en-US" sz="2400" dirty="0"/>
              <a:t>State</a:t>
            </a:r>
          </a:p>
          <a:p>
            <a:pPr lvl="1"/>
            <a:r>
              <a:rPr lang="en-US" sz="2400" dirty="0"/>
              <a:t>Describe</a:t>
            </a:r>
          </a:p>
          <a:p>
            <a:pPr lvl="1"/>
            <a:r>
              <a:rPr lang="en-US" sz="2400" dirty="0"/>
              <a:t>Recognize</a:t>
            </a:r>
          </a:p>
          <a:p>
            <a:pPr lvl="1"/>
            <a:r>
              <a:rPr lang="en-US" sz="2400" dirty="0"/>
              <a:t>Identify</a:t>
            </a:r>
          </a:p>
          <a:p>
            <a:pPr lvl="1"/>
            <a:r>
              <a:rPr lang="en-US" sz="2400" dirty="0"/>
              <a:t>List</a:t>
            </a:r>
          </a:p>
          <a:p>
            <a:pPr lvl="1"/>
            <a:r>
              <a:rPr lang="en-US" sz="2400" dirty="0"/>
              <a:t>Outline</a:t>
            </a:r>
          </a:p>
          <a:p>
            <a:r>
              <a:rPr lang="en-US" sz="2400" dirty="0"/>
              <a:t>Inappropriate verbs: understand, review, learn, appreciate</a:t>
            </a:r>
          </a:p>
        </p:txBody>
      </p:sp>
    </p:spTree>
    <p:extLst>
      <p:ext uri="{BB962C8B-B14F-4D97-AF65-F5344CB8AC3E}">
        <p14:creationId xmlns:p14="http://schemas.microsoft.com/office/powerpoint/2010/main" val="185789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91C1-EE6F-3C0C-90B0-8AFB826C62C9}"/>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29B3252C-5F81-DBC4-3961-36A0C37472F2}"/>
              </a:ext>
            </a:extLst>
          </p:cNvPr>
          <p:cNvSpPr>
            <a:spLocks noGrp="1"/>
          </p:cNvSpPr>
          <p:nvPr>
            <p:ph idx="1"/>
          </p:nvPr>
        </p:nvSpPr>
        <p:spPr>
          <a:xfrm>
            <a:off x="914400" y="1853248"/>
            <a:ext cx="9135453" cy="4395151"/>
          </a:xfrm>
        </p:spPr>
        <p:txBody>
          <a:bodyPr/>
          <a:lstStyle/>
          <a:p>
            <a:r>
              <a:rPr lang="en-US" sz="2400" dirty="0"/>
              <a:t>All slides adapted from </a:t>
            </a:r>
            <a:r>
              <a:rPr lang="en-US" sz="2400" dirty="0" err="1"/>
              <a:t>MedEdPortal</a:t>
            </a:r>
            <a:endParaRPr lang="en-US" sz="2400" dirty="0"/>
          </a:p>
          <a:p>
            <a:endParaRPr lang="en-US" dirty="0"/>
          </a:p>
          <a:p>
            <a:r>
              <a:rPr lang="en-US" sz="2400" b="0" i="0" u="none" strike="noStrike" dirty="0">
                <a:effectLst/>
                <a:latin typeface="+mn-lt"/>
              </a:rPr>
              <a:t>Moore K. A Medical Writing Curriculum for Internal Medicine Residents: Using Adult Learning Theory to Teach Formal Medical Writing and Publication of Case Reports. </a:t>
            </a:r>
            <a:r>
              <a:rPr lang="en-US" sz="2400" b="0" i="1" u="none" strike="noStrike" dirty="0">
                <a:effectLst/>
                <a:latin typeface="+mn-lt"/>
              </a:rPr>
              <a:t>MedEdPORTAL</a:t>
            </a:r>
            <a:r>
              <a:rPr lang="en-US" sz="2400" b="0" i="0" u="none" strike="noStrike" dirty="0">
                <a:effectLst/>
                <a:latin typeface="+mn-lt"/>
              </a:rPr>
              <a:t>.2015;11:10073. </a:t>
            </a:r>
            <a:r>
              <a:rPr lang="en-US" sz="2400" b="0" i="0" u="none" strike="noStrike" dirty="0">
                <a:solidFill>
                  <a:srgbClr val="115F67"/>
                </a:solidFill>
                <a:effectLst/>
                <a:latin typeface="+mn-lt"/>
                <a:hlinkClick r:id="rId2"/>
              </a:rPr>
              <a:t>https://doi.org/10.15766/mep_2374-8265.10073</a:t>
            </a:r>
            <a:endParaRPr lang="en-US" sz="2400" dirty="0">
              <a:latin typeface="+mn-lt"/>
            </a:endParaRPr>
          </a:p>
          <a:p>
            <a:r>
              <a:rPr lang="en-US" sz="2400" dirty="0">
                <a:latin typeface="+mn-lt"/>
              </a:rPr>
              <a:t>Dr. Nancy Kubiak’s U. of Louisville lecture “Intro to Writing Case Reports”</a:t>
            </a:r>
          </a:p>
          <a:p>
            <a:r>
              <a:rPr lang="en-US" sz="2400" dirty="0">
                <a:latin typeface="+mn-lt"/>
              </a:rPr>
              <a:t>Jeff Weise’s “Writing a Vignette” (grab a copy)</a:t>
            </a:r>
          </a:p>
        </p:txBody>
      </p:sp>
    </p:spTree>
    <p:extLst>
      <p:ext uri="{BB962C8B-B14F-4D97-AF65-F5344CB8AC3E}">
        <p14:creationId xmlns:p14="http://schemas.microsoft.com/office/powerpoint/2010/main" val="110191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Discussion</a:t>
            </a:r>
          </a:p>
        </p:txBody>
      </p:sp>
      <p:sp>
        <p:nvSpPr>
          <p:cNvPr id="3" name="Content Placeholder 2"/>
          <p:cNvSpPr>
            <a:spLocks noGrp="1"/>
          </p:cNvSpPr>
          <p:nvPr>
            <p:ph idx="1"/>
          </p:nvPr>
        </p:nvSpPr>
        <p:spPr>
          <a:xfrm>
            <a:off x="1103312" y="2052918"/>
            <a:ext cx="10883901" cy="4195481"/>
          </a:xfrm>
        </p:spPr>
        <p:txBody>
          <a:bodyPr>
            <a:normAutofit/>
          </a:bodyPr>
          <a:lstStyle/>
          <a:p>
            <a:r>
              <a:rPr lang="en-US" sz="2400" dirty="0"/>
              <a:t>This is NOT an exhaustive literature review</a:t>
            </a:r>
          </a:p>
          <a:p>
            <a:pPr lvl="1"/>
            <a:r>
              <a:rPr lang="en-US" sz="2400" dirty="0"/>
              <a:t>Focus on the </a:t>
            </a:r>
            <a:r>
              <a:rPr lang="en-US" sz="2400" b="1" dirty="0"/>
              <a:t>lesson</a:t>
            </a:r>
            <a:r>
              <a:rPr lang="en-US" sz="2400" dirty="0"/>
              <a:t>: why is your case unique and significant</a:t>
            </a:r>
          </a:p>
          <a:p>
            <a:r>
              <a:rPr lang="en-US" sz="2400" dirty="0"/>
              <a:t>Compare and contrast to other similar reported cases in the literature</a:t>
            </a:r>
          </a:p>
          <a:p>
            <a:r>
              <a:rPr lang="en-US" sz="2400" dirty="0"/>
              <a:t>If there is another possible differential diagnosis, discuss why it is less likely</a:t>
            </a:r>
          </a:p>
          <a:p>
            <a:r>
              <a:rPr lang="en-US" sz="2400" dirty="0"/>
              <a:t>Discuss any recommendations or teaching pearls you have for practicing physicians</a:t>
            </a:r>
          </a:p>
        </p:txBody>
      </p:sp>
    </p:spTree>
    <p:extLst>
      <p:ext uri="{BB962C8B-B14F-4D97-AF65-F5344CB8AC3E}">
        <p14:creationId xmlns:p14="http://schemas.microsoft.com/office/powerpoint/2010/main" val="429094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Introduction</a:t>
            </a:r>
          </a:p>
        </p:txBody>
      </p:sp>
      <p:sp>
        <p:nvSpPr>
          <p:cNvPr id="3" name="Content Placeholder 2"/>
          <p:cNvSpPr>
            <a:spLocks noGrp="1"/>
          </p:cNvSpPr>
          <p:nvPr>
            <p:ph idx="1"/>
          </p:nvPr>
        </p:nvSpPr>
        <p:spPr>
          <a:xfrm>
            <a:off x="316706" y="1853248"/>
            <a:ext cx="11558587" cy="4195481"/>
          </a:xfrm>
        </p:spPr>
        <p:txBody>
          <a:bodyPr>
            <a:noAutofit/>
          </a:bodyPr>
          <a:lstStyle/>
          <a:p>
            <a:r>
              <a:rPr lang="en-US" sz="2400" dirty="0"/>
              <a:t>The Introduction orients the reader and provides a brief background of the subject matter.</a:t>
            </a:r>
            <a:endParaRPr lang="en-US" sz="2400" baseline="30000" dirty="0"/>
          </a:p>
          <a:p>
            <a:endParaRPr lang="en-US" sz="2400" dirty="0"/>
          </a:p>
          <a:p>
            <a:r>
              <a:rPr lang="en-US" sz="2400" dirty="0"/>
              <a:t>Use present tense verbs.</a:t>
            </a:r>
          </a:p>
          <a:p>
            <a:endParaRPr lang="en-US" sz="2400" dirty="0"/>
          </a:p>
          <a:p>
            <a:r>
              <a:rPr lang="en-US" sz="2400" dirty="0"/>
              <a:t>The funnel approach:</a:t>
            </a:r>
          </a:p>
          <a:p>
            <a:pPr lvl="1"/>
            <a:r>
              <a:rPr lang="en-US" sz="2400" dirty="0"/>
              <a:t>What is KNOWN</a:t>
            </a:r>
          </a:p>
          <a:p>
            <a:pPr lvl="1"/>
            <a:r>
              <a:rPr lang="en-US" sz="2400" dirty="0"/>
              <a:t>What is UNKNOWN</a:t>
            </a:r>
          </a:p>
          <a:p>
            <a:pPr lvl="1"/>
            <a:r>
              <a:rPr lang="en-US" sz="2400" dirty="0"/>
              <a:t>WHY the study was done</a:t>
            </a:r>
          </a:p>
        </p:txBody>
      </p:sp>
    </p:spTree>
    <p:extLst>
      <p:ext uri="{BB962C8B-B14F-4D97-AF65-F5344CB8AC3E}">
        <p14:creationId xmlns:p14="http://schemas.microsoft.com/office/powerpoint/2010/main" val="2090517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apezoid 11"/>
          <p:cNvSpPr/>
          <p:nvPr/>
        </p:nvSpPr>
        <p:spPr>
          <a:xfrm rot="10800000">
            <a:off x="1676400" y="304799"/>
            <a:ext cx="8779279" cy="1905001"/>
          </a:xfrm>
          <a:prstGeom prst="trapezoid">
            <a:avLst>
              <a:gd name="adj" fmla="val 643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apezoid 17"/>
          <p:cNvSpPr/>
          <p:nvPr/>
        </p:nvSpPr>
        <p:spPr>
          <a:xfrm rot="10800000">
            <a:off x="2990830" y="2438400"/>
            <a:ext cx="6145496" cy="1905000"/>
          </a:xfrm>
          <a:prstGeom prst="trapezoid">
            <a:avLst>
              <a:gd name="adj" fmla="val 643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10800000">
            <a:off x="4254195" y="4571999"/>
            <a:ext cx="3537234" cy="1905001"/>
          </a:xfrm>
          <a:prstGeom prst="trapezoid">
            <a:avLst>
              <a:gd name="adj" fmla="val 643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463377" y="4571999"/>
            <a:ext cx="3200400" cy="769441"/>
          </a:xfrm>
          <a:prstGeom prst="rect">
            <a:avLst/>
          </a:prstGeom>
          <a:noFill/>
        </p:spPr>
        <p:txBody>
          <a:bodyPr wrap="square" rtlCol="0">
            <a:spAutoFit/>
          </a:bodyPr>
          <a:lstStyle/>
          <a:p>
            <a:pPr algn="ctr"/>
            <a:r>
              <a:rPr lang="en-US" sz="2200" dirty="0">
                <a:solidFill>
                  <a:schemeClr val="bg1"/>
                </a:solidFill>
              </a:rPr>
              <a:t>Why your case is valuable: </a:t>
            </a:r>
          </a:p>
        </p:txBody>
      </p:sp>
      <p:sp>
        <p:nvSpPr>
          <p:cNvPr id="3" name="TextBox 2"/>
          <p:cNvSpPr txBox="1"/>
          <p:nvPr/>
        </p:nvSpPr>
        <p:spPr>
          <a:xfrm>
            <a:off x="4572000" y="5355233"/>
            <a:ext cx="3094117" cy="707886"/>
          </a:xfrm>
          <a:prstGeom prst="rect">
            <a:avLst/>
          </a:prstGeom>
          <a:noFill/>
        </p:spPr>
        <p:txBody>
          <a:bodyPr wrap="none" rtlCol="0">
            <a:spAutoFit/>
          </a:bodyPr>
          <a:lstStyle/>
          <a:p>
            <a:pPr algn="ctr"/>
            <a:r>
              <a:rPr lang="en-US" sz="2000" dirty="0">
                <a:solidFill>
                  <a:schemeClr val="bg1"/>
                </a:solidFill>
              </a:rPr>
              <a:t>-Define teaching points</a:t>
            </a:r>
          </a:p>
          <a:p>
            <a:pPr algn="ctr"/>
            <a:r>
              <a:rPr lang="en-US" sz="2000" dirty="0">
                <a:solidFill>
                  <a:schemeClr val="bg1"/>
                </a:solidFill>
              </a:rPr>
              <a:t>-Define hypothesis</a:t>
            </a:r>
          </a:p>
        </p:txBody>
      </p:sp>
      <p:sp>
        <p:nvSpPr>
          <p:cNvPr id="4" name="TextBox 3"/>
          <p:cNvSpPr txBox="1"/>
          <p:nvPr/>
        </p:nvSpPr>
        <p:spPr>
          <a:xfrm>
            <a:off x="2484638" y="304798"/>
            <a:ext cx="7162800" cy="1354217"/>
          </a:xfrm>
          <a:prstGeom prst="rect">
            <a:avLst/>
          </a:prstGeom>
          <a:noFill/>
        </p:spPr>
        <p:txBody>
          <a:bodyPr wrap="square" rtlCol="0">
            <a:spAutoFit/>
          </a:bodyPr>
          <a:lstStyle/>
          <a:p>
            <a:pPr algn="ctr"/>
            <a:r>
              <a:rPr lang="en-US" sz="2200" dirty="0">
                <a:solidFill>
                  <a:schemeClr val="bg1"/>
                </a:solidFill>
              </a:rPr>
              <a:t>Brief Background and Overview:</a:t>
            </a:r>
          </a:p>
          <a:p>
            <a:pPr algn="ctr"/>
            <a:endParaRPr lang="en-US" sz="2000" dirty="0">
              <a:solidFill>
                <a:schemeClr val="bg1"/>
              </a:solidFill>
            </a:endParaRPr>
          </a:p>
          <a:p>
            <a:pPr algn="ctr"/>
            <a:r>
              <a:rPr lang="en-US" sz="2000" dirty="0">
                <a:solidFill>
                  <a:schemeClr val="bg1"/>
                </a:solidFill>
              </a:rPr>
              <a:t>-Importance and magnitude of the problem</a:t>
            </a:r>
          </a:p>
          <a:p>
            <a:pPr algn="ctr"/>
            <a:endParaRPr lang="en-US" sz="2000" dirty="0">
              <a:solidFill>
                <a:schemeClr val="bg1"/>
              </a:solidFill>
            </a:endParaRPr>
          </a:p>
        </p:txBody>
      </p:sp>
      <p:sp>
        <p:nvSpPr>
          <p:cNvPr id="5" name="TextBox 4"/>
          <p:cNvSpPr txBox="1"/>
          <p:nvPr/>
        </p:nvSpPr>
        <p:spPr>
          <a:xfrm>
            <a:off x="3921916" y="2469079"/>
            <a:ext cx="4201792" cy="1354217"/>
          </a:xfrm>
          <a:prstGeom prst="rect">
            <a:avLst/>
          </a:prstGeom>
          <a:noFill/>
        </p:spPr>
        <p:txBody>
          <a:bodyPr wrap="none" rtlCol="0">
            <a:spAutoFit/>
          </a:bodyPr>
          <a:lstStyle/>
          <a:p>
            <a:pPr algn="ctr"/>
            <a:r>
              <a:rPr lang="en-US" sz="2200" dirty="0">
                <a:solidFill>
                  <a:schemeClr val="bg1"/>
                </a:solidFill>
              </a:rPr>
              <a:t>Background specifics:</a:t>
            </a:r>
          </a:p>
          <a:p>
            <a:pPr algn="ctr"/>
            <a:endParaRPr lang="en-US" sz="2000" dirty="0">
              <a:solidFill>
                <a:schemeClr val="bg1"/>
              </a:solidFill>
            </a:endParaRPr>
          </a:p>
          <a:p>
            <a:pPr algn="ctr"/>
            <a:r>
              <a:rPr lang="en-US" sz="2000" dirty="0">
                <a:solidFill>
                  <a:schemeClr val="bg1"/>
                </a:solidFill>
              </a:rPr>
              <a:t>-Define any knowledge gaps</a:t>
            </a:r>
          </a:p>
          <a:p>
            <a:pPr algn="ctr"/>
            <a:r>
              <a:rPr lang="en-US" sz="2000" dirty="0">
                <a:solidFill>
                  <a:schemeClr val="bg1"/>
                </a:solidFill>
              </a:rPr>
              <a:t>-Why is your case unique/novel?</a:t>
            </a:r>
          </a:p>
        </p:txBody>
      </p:sp>
    </p:spTree>
    <p:extLst>
      <p:ext uri="{BB962C8B-B14F-4D97-AF65-F5344CB8AC3E}">
        <p14:creationId xmlns:p14="http://schemas.microsoft.com/office/powerpoint/2010/main" val="2618848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F5D7-7029-8120-0C9A-51F654920F72}"/>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C5F88136-8340-0BB7-2AFF-5308755B6B96}"/>
              </a:ext>
            </a:extLst>
          </p:cNvPr>
          <p:cNvSpPr>
            <a:spLocks noGrp="1"/>
          </p:cNvSpPr>
          <p:nvPr>
            <p:ph idx="1"/>
          </p:nvPr>
        </p:nvSpPr>
        <p:spPr/>
        <p:txBody>
          <a:bodyPr/>
          <a:lstStyle/>
          <a:p>
            <a:r>
              <a:rPr lang="en-US" sz="2400" dirty="0"/>
              <a:t>This is your “take home” message</a:t>
            </a:r>
          </a:p>
          <a:p>
            <a:endParaRPr lang="en-US" sz="2400" dirty="0"/>
          </a:p>
          <a:p>
            <a:r>
              <a:rPr lang="en-US" sz="2400" dirty="0"/>
              <a:t>Focus on the teaching points of your case</a:t>
            </a:r>
            <a:endParaRPr lang="en-US" sz="2400" baseline="30000" dirty="0"/>
          </a:p>
          <a:p>
            <a:endParaRPr lang="en-US" sz="2400" dirty="0"/>
          </a:p>
          <a:p>
            <a:r>
              <a:rPr lang="en-US" sz="2400" dirty="0"/>
              <a:t>Suggest any directions for future study, if any</a:t>
            </a:r>
          </a:p>
          <a:p>
            <a:endParaRPr lang="en-US" dirty="0"/>
          </a:p>
        </p:txBody>
      </p:sp>
    </p:spTree>
    <p:extLst>
      <p:ext uri="{BB962C8B-B14F-4D97-AF65-F5344CB8AC3E}">
        <p14:creationId xmlns:p14="http://schemas.microsoft.com/office/powerpoint/2010/main" val="3556225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8C20-AE30-ABE5-CA56-60C18A04FF0C}"/>
              </a:ext>
            </a:extLst>
          </p:cNvPr>
          <p:cNvSpPr>
            <a:spLocks noGrp="1"/>
          </p:cNvSpPr>
          <p:nvPr>
            <p:ph type="title"/>
          </p:nvPr>
        </p:nvSpPr>
        <p:spPr/>
        <p:txBody>
          <a:bodyPr/>
          <a:lstStyle/>
          <a:p>
            <a:r>
              <a:rPr lang="en-US" dirty="0"/>
              <a:t>Abstract</a:t>
            </a:r>
          </a:p>
        </p:txBody>
      </p:sp>
      <p:sp>
        <p:nvSpPr>
          <p:cNvPr id="3" name="Content Placeholder 2">
            <a:extLst>
              <a:ext uri="{FF2B5EF4-FFF2-40B4-BE49-F238E27FC236}">
                <a16:creationId xmlns:a16="http://schemas.microsoft.com/office/drawing/2014/main" id="{F23191D7-E6C5-F7A5-12ED-DB9921F36662}"/>
              </a:ext>
            </a:extLst>
          </p:cNvPr>
          <p:cNvSpPr>
            <a:spLocks noGrp="1"/>
          </p:cNvSpPr>
          <p:nvPr>
            <p:ph idx="1"/>
          </p:nvPr>
        </p:nvSpPr>
        <p:spPr>
          <a:xfrm>
            <a:off x="542926" y="1853248"/>
            <a:ext cx="10601324" cy="4395151"/>
          </a:xfrm>
        </p:spPr>
        <p:txBody>
          <a:bodyPr/>
          <a:lstStyle/>
          <a:p>
            <a:r>
              <a:rPr lang="en-US" sz="2400" dirty="0"/>
              <a:t>This is the condensed summary of your case</a:t>
            </a:r>
          </a:p>
          <a:p>
            <a:endParaRPr lang="en-US" sz="2400" dirty="0"/>
          </a:p>
          <a:p>
            <a:r>
              <a:rPr lang="en-US" sz="2400" dirty="0"/>
              <a:t>Keep in mind that this is what will be indexed in PubMed if your work is published.</a:t>
            </a:r>
          </a:p>
          <a:p>
            <a:endParaRPr lang="en-US" sz="2400" dirty="0"/>
          </a:p>
          <a:p>
            <a:r>
              <a:rPr lang="en-US" sz="2400" dirty="0"/>
              <a:t>It will be easiest to write this last</a:t>
            </a:r>
          </a:p>
          <a:p>
            <a:endParaRPr lang="en-US" sz="2400" dirty="0"/>
          </a:p>
          <a:p>
            <a:r>
              <a:rPr lang="en-US" sz="2400" dirty="0"/>
              <a:t>Closely follow the journal’s Author Guidelines</a:t>
            </a:r>
          </a:p>
          <a:p>
            <a:endParaRPr lang="en-US" dirty="0"/>
          </a:p>
        </p:txBody>
      </p:sp>
    </p:spTree>
    <p:extLst>
      <p:ext uri="{BB962C8B-B14F-4D97-AF65-F5344CB8AC3E}">
        <p14:creationId xmlns:p14="http://schemas.microsoft.com/office/powerpoint/2010/main" val="1835251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7B7F-D647-C1EF-3C31-715C4B5587CB}"/>
              </a:ext>
            </a:extLst>
          </p:cNvPr>
          <p:cNvSpPr>
            <a:spLocks noGrp="1"/>
          </p:cNvSpPr>
          <p:nvPr>
            <p:ph type="title"/>
          </p:nvPr>
        </p:nvSpPr>
        <p:spPr/>
        <p:txBody>
          <a:bodyPr/>
          <a:lstStyle/>
          <a:p>
            <a:r>
              <a:rPr lang="en-US" dirty="0"/>
              <a:t>Title</a:t>
            </a:r>
          </a:p>
        </p:txBody>
      </p:sp>
      <p:sp>
        <p:nvSpPr>
          <p:cNvPr id="3" name="Content Placeholder 2">
            <a:extLst>
              <a:ext uri="{FF2B5EF4-FFF2-40B4-BE49-F238E27FC236}">
                <a16:creationId xmlns:a16="http://schemas.microsoft.com/office/drawing/2014/main" id="{52C12D47-6AA2-2908-6100-1537186AAFF9}"/>
              </a:ext>
            </a:extLst>
          </p:cNvPr>
          <p:cNvSpPr>
            <a:spLocks noGrp="1"/>
          </p:cNvSpPr>
          <p:nvPr>
            <p:ph idx="1"/>
          </p:nvPr>
        </p:nvSpPr>
        <p:spPr>
          <a:xfrm>
            <a:off x="242888" y="1685926"/>
            <a:ext cx="11303001" cy="4562474"/>
          </a:xfrm>
        </p:spPr>
        <p:txBody>
          <a:bodyPr/>
          <a:lstStyle/>
          <a:p>
            <a:r>
              <a:rPr lang="en-US" sz="2400" dirty="0"/>
              <a:t>Be specific:</a:t>
            </a:r>
          </a:p>
          <a:p>
            <a:pPr lvl="1"/>
            <a:r>
              <a:rPr lang="en-US" sz="2400" dirty="0"/>
              <a:t>Name the disease, condition, or problem</a:t>
            </a:r>
          </a:p>
          <a:p>
            <a:pPr lvl="1"/>
            <a:r>
              <a:rPr lang="en-US" sz="2400" dirty="0"/>
              <a:t>Name the population</a:t>
            </a:r>
          </a:p>
          <a:p>
            <a:pPr lvl="1"/>
            <a:r>
              <a:rPr lang="en-US" sz="2400" dirty="0"/>
              <a:t>State why it is novel/rare/unique (***DO NOT USE “Rare” in the TITLE***)</a:t>
            </a:r>
          </a:p>
          <a:p>
            <a:endParaRPr lang="en-US" sz="2400" dirty="0"/>
          </a:p>
          <a:p>
            <a:r>
              <a:rPr lang="en-US" sz="2400" dirty="0"/>
              <a:t>But don’t give away everything….</a:t>
            </a:r>
            <a:endParaRPr lang="en-US" sz="2400" baseline="30000" dirty="0"/>
          </a:p>
          <a:p>
            <a:endParaRPr lang="en-US" sz="2400" dirty="0"/>
          </a:p>
          <a:p>
            <a:r>
              <a:rPr lang="en-US" sz="2400" dirty="0"/>
              <a:t>For abstracts: use catchy phrases and puns.  For manuscripts, try to avoid them or only use as a subtitle.</a:t>
            </a:r>
            <a:endParaRPr lang="en-US" sz="2400" baseline="30000" dirty="0"/>
          </a:p>
          <a:p>
            <a:endParaRPr lang="en-US" dirty="0"/>
          </a:p>
        </p:txBody>
      </p:sp>
    </p:spTree>
    <p:extLst>
      <p:ext uri="{BB962C8B-B14F-4D97-AF65-F5344CB8AC3E}">
        <p14:creationId xmlns:p14="http://schemas.microsoft.com/office/powerpoint/2010/main" val="2056603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704851" y="1667155"/>
            <a:ext cx="10841038" cy="4195481"/>
          </a:xfrm>
        </p:spPr>
        <p:txBody>
          <a:bodyPr>
            <a:noAutofit/>
          </a:bodyPr>
          <a:lstStyle/>
          <a:p>
            <a:r>
              <a:rPr lang="en-US" sz="2400" dirty="0"/>
              <a:t>Cite the primary scientific literature</a:t>
            </a:r>
            <a:endParaRPr lang="en-US" sz="2400" baseline="30000" dirty="0"/>
          </a:p>
          <a:p>
            <a:pPr lvl="1"/>
            <a:r>
              <a:rPr lang="en-US" sz="2400" dirty="0"/>
              <a:t>Books and printed texts are reasonable to cite if the information is unlikely to change</a:t>
            </a:r>
          </a:p>
          <a:p>
            <a:pPr lvl="1"/>
            <a:r>
              <a:rPr lang="en-US" sz="2400" dirty="0"/>
              <a:t>Avoid citing clinical reference databases (i.e. UpToDate)</a:t>
            </a:r>
          </a:p>
          <a:p>
            <a:pPr lvl="1"/>
            <a:r>
              <a:rPr lang="en-US" sz="2400" dirty="0"/>
              <a:t>Avoid citing layperson magazines, news articles, blogs, websites</a:t>
            </a:r>
          </a:p>
          <a:p>
            <a:endParaRPr lang="en-US" sz="2400" dirty="0"/>
          </a:p>
          <a:p>
            <a:r>
              <a:rPr lang="en-US" sz="2400" dirty="0"/>
              <a:t>Focus on landmark and seminal articles and the most recent journal publications</a:t>
            </a:r>
            <a:endParaRPr lang="en-US" sz="2400" baseline="30000" dirty="0"/>
          </a:p>
          <a:p>
            <a:endParaRPr lang="en-US" sz="2400" dirty="0"/>
          </a:p>
          <a:p>
            <a:r>
              <a:rPr lang="en-US" sz="2400" dirty="0"/>
              <a:t>Don’t cite from an article that you have not personally read</a:t>
            </a:r>
            <a:endParaRPr lang="en-US" sz="2400" baseline="30000" dirty="0"/>
          </a:p>
        </p:txBody>
      </p:sp>
    </p:spTree>
    <p:extLst>
      <p:ext uri="{BB962C8B-B14F-4D97-AF65-F5344CB8AC3E}">
        <p14:creationId xmlns:p14="http://schemas.microsoft.com/office/powerpoint/2010/main" val="33210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Management Software</a:t>
            </a:r>
          </a:p>
        </p:txBody>
      </p:sp>
      <p:sp>
        <p:nvSpPr>
          <p:cNvPr id="3" name="Content Placeholder 2"/>
          <p:cNvSpPr>
            <a:spLocks noGrp="1"/>
          </p:cNvSpPr>
          <p:nvPr>
            <p:ph idx="1"/>
          </p:nvPr>
        </p:nvSpPr>
        <p:spPr/>
        <p:txBody>
          <a:bodyPr/>
          <a:lstStyle/>
          <a:p>
            <a:r>
              <a:rPr lang="en-US" dirty="0"/>
              <a:t>Endnote®</a:t>
            </a:r>
          </a:p>
          <a:p>
            <a:pPr lvl="1"/>
            <a:r>
              <a:rPr lang="en-US" dirty="0">
                <a:hlinkClick r:id="rId3"/>
              </a:rPr>
              <a:t>http://www.endnote.com/</a:t>
            </a:r>
            <a:r>
              <a:rPr lang="en-US" dirty="0"/>
              <a:t> </a:t>
            </a:r>
          </a:p>
          <a:p>
            <a:endParaRPr lang="en-US" dirty="0"/>
          </a:p>
          <a:p>
            <a:r>
              <a:rPr lang="en-US" dirty="0" err="1"/>
              <a:t>RefWorks</a:t>
            </a:r>
            <a:r>
              <a:rPr lang="en-US" dirty="0"/>
              <a:t> </a:t>
            </a:r>
          </a:p>
          <a:p>
            <a:pPr lvl="1"/>
            <a:r>
              <a:rPr lang="en-US" dirty="0">
                <a:hlinkClick r:id="rId4"/>
              </a:rPr>
              <a:t>http://www.refworks.com/</a:t>
            </a:r>
            <a:r>
              <a:rPr lang="en-US" dirty="0"/>
              <a:t> </a:t>
            </a:r>
          </a:p>
          <a:p>
            <a:endParaRPr lang="en-US" dirty="0"/>
          </a:p>
          <a:p>
            <a:r>
              <a:rPr lang="en-US" dirty="0" err="1"/>
              <a:t>Zotero</a:t>
            </a:r>
            <a:endParaRPr lang="en-US" dirty="0"/>
          </a:p>
          <a:p>
            <a:pPr lvl="1"/>
            <a:r>
              <a:rPr lang="en-US" dirty="0">
                <a:hlinkClick r:id="rId5"/>
              </a:rPr>
              <a:t>http://www.zotero.org/</a:t>
            </a:r>
            <a:r>
              <a:rPr lang="en-US" dirty="0"/>
              <a:t> </a:t>
            </a:r>
          </a:p>
          <a:p>
            <a:endParaRPr lang="en-US" dirty="0"/>
          </a:p>
        </p:txBody>
      </p:sp>
    </p:spTree>
    <p:extLst>
      <p:ext uri="{BB962C8B-B14F-4D97-AF65-F5344CB8AC3E}">
        <p14:creationId xmlns:p14="http://schemas.microsoft.com/office/powerpoint/2010/main" val="4171152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810C-7ECA-2602-E78E-B50969993E31}"/>
              </a:ext>
            </a:extLst>
          </p:cNvPr>
          <p:cNvSpPr>
            <a:spLocks noGrp="1"/>
          </p:cNvSpPr>
          <p:nvPr>
            <p:ph type="title"/>
          </p:nvPr>
        </p:nvSpPr>
        <p:spPr/>
        <p:txBody>
          <a:bodyPr/>
          <a:lstStyle/>
          <a:p>
            <a:r>
              <a:rPr lang="en-US" dirty="0"/>
              <a:t>General Writing Tips</a:t>
            </a:r>
          </a:p>
        </p:txBody>
      </p:sp>
      <p:sp>
        <p:nvSpPr>
          <p:cNvPr id="3" name="Content Placeholder 2">
            <a:extLst>
              <a:ext uri="{FF2B5EF4-FFF2-40B4-BE49-F238E27FC236}">
                <a16:creationId xmlns:a16="http://schemas.microsoft.com/office/drawing/2014/main" id="{7DC800DB-79F6-AB6C-9C13-082602743A2C}"/>
              </a:ext>
            </a:extLst>
          </p:cNvPr>
          <p:cNvSpPr>
            <a:spLocks noGrp="1"/>
          </p:cNvSpPr>
          <p:nvPr>
            <p:ph idx="1"/>
          </p:nvPr>
        </p:nvSpPr>
        <p:spPr/>
        <p:txBody>
          <a:bodyPr>
            <a:normAutofit/>
          </a:bodyPr>
          <a:lstStyle/>
          <a:p>
            <a:r>
              <a:rPr lang="en-US" sz="2400" dirty="0"/>
              <a:t>Remember doctors are busy people – make it short and sweet; don’t beat around the bush</a:t>
            </a:r>
          </a:p>
          <a:p>
            <a:pPr marL="0" indent="0">
              <a:buNone/>
            </a:pPr>
            <a:endParaRPr lang="en-US" sz="2400" dirty="0"/>
          </a:p>
          <a:p>
            <a:r>
              <a:rPr lang="en-US" sz="2400" dirty="0"/>
              <a:t>Read case reports to get better at writing them</a:t>
            </a:r>
          </a:p>
          <a:p>
            <a:endParaRPr lang="en-US" sz="2400" dirty="0"/>
          </a:p>
          <a:p>
            <a:r>
              <a:rPr lang="en-US" sz="2400" dirty="0"/>
              <a:t>When in doubt, look at AMA Manual of Style: A Guide for Authors and Editors</a:t>
            </a:r>
          </a:p>
        </p:txBody>
      </p:sp>
    </p:spTree>
    <p:extLst>
      <p:ext uri="{BB962C8B-B14F-4D97-AF65-F5344CB8AC3E}">
        <p14:creationId xmlns:p14="http://schemas.microsoft.com/office/powerpoint/2010/main" val="3652754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Sentence length</a:t>
            </a:r>
          </a:p>
        </p:txBody>
      </p:sp>
      <p:sp>
        <p:nvSpPr>
          <p:cNvPr id="3" name="Content Placeholder 2"/>
          <p:cNvSpPr>
            <a:spLocks noGrp="1"/>
          </p:cNvSpPr>
          <p:nvPr>
            <p:ph idx="1"/>
          </p:nvPr>
        </p:nvSpPr>
        <p:spPr/>
        <p:txBody>
          <a:bodyPr/>
          <a:lstStyle/>
          <a:p>
            <a:endParaRPr lang="en-US" dirty="0"/>
          </a:p>
          <a:p>
            <a:r>
              <a:rPr lang="en-US" sz="2400" dirty="0"/>
              <a:t>Avoid sentences with greater than 25-30 words</a:t>
            </a:r>
          </a:p>
          <a:p>
            <a:pPr marL="0" indent="0">
              <a:buNone/>
            </a:pPr>
            <a:endParaRPr lang="en-US" sz="2400" dirty="0"/>
          </a:p>
          <a:p>
            <a:pPr marL="0" indent="0">
              <a:buNone/>
            </a:pPr>
            <a:endParaRPr lang="en-US" sz="2400" dirty="0"/>
          </a:p>
          <a:p>
            <a:r>
              <a:rPr lang="en-US" sz="2400" dirty="0"/>
              <a:t>Avoid sentences that require greater than 2 commas.</a:t>
            </a:r>
            <a:endParaRPr lang="en-US" sz="2400" baseline="30000" dirty="0"/>
          </a:p>
        </p:txBody>
      </p:sp>
    </p:spTree>
    <p:extLst>
      <p:ext uri="{BB962C8B-B14F-4D97-AF65-F5344CB8AC3E}">
        <p14:creationId xmlns:p14="http://schemas.microsoft.com/office/powerpoint/2010/main" val="261192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0FDF-A672-DC2D-B007-DE60327517B7}"/>
              </a:ext>
            </a:extLst>
          </p:cNvPr>
          <p:cNvSpPr>
            <a:spLocks noGrp="1"/>
          </p:cNvSpPr>
          <p:nvPr>
            <p:ph type="title"/>
          </p:nvPr>
        </p:nvSpPr>
        <p:spPr/>
        <p:txBody>
          <a:bodyPr/>
          <a:lstStyle/>
          <a:p>
            <a:r>
              <a:rPr lang="en-US" dirty="0"/>
              <a:t>What are we talking about?</a:t>
            </a:r>
          </a:p>
        </p:txBody>
      </p:sp>
      <p:sp>
        <p:nvSpPr>
          <p:cNvPr id="3" name="Content Placeholder 2">
            <a:extLst>
              <a:ext uri="{FF2B5EF4-FFF2-40B4-BE49-F238E27FC236}">
                <a16:creationId xmlns:a16="http://schemas.microsoft.com/office/drawing/2014/main" id="{99C56B4C-A8F5-9D49-4C83-61ADD538D4BC}"/>
              </a:ext>
            </a:extLst>
          </p:cNvPr>
          <p:cNvSpPr>
            <a:spLocks noGrp="1"/>
          </p:cNvSpPr>
          <p:nvPr>
            <p:ph idx="1"/>
          </p:nvPr>
        </p:nvSpPr>
        <p:spPr>
          <a:xfrm>
            <a:off x="766981" y="1674545"/>
            <a:ext cx="9606729" cy="4730737"/>
          </a:xfrm>
        </p:spPr>
        <p:txBody>
          <a:bodyPr>
            <a:normAutofit lnSpcReduction="10000"/>
          </a:bodyPr>
          <a:lstStyle/>
          <a:p>
            <a:r>
              <a:rPr lang="en-US" sz="2400" dirty="0"/>
              <a:t>Case report = Clinical Vignette</a:t>
            </a:r>
          </a:p>
          <a:p>
            <a:r>
              <a:rPr lang="en-US" sz="2400" dirty="0"/>
              <a:t>Types</a:t>
            </a:r>
          </a:p>
          <a:p>
            <a:pPr lvl="1"/>
            <a:r>
              <a:rPr lang="en-US" sz="2400" dirty="0"/>
              <a:t>Abstracts</a:t>
            </a:r>
          </a:p>
          <a:p>
            <a:pPr lvl="2"/>
            <a:r>
              <a:rPr lang="en-US" sz="2400" dirty="0"/>
              <a:t>Presenting a case either as a poster or as oral presentation at a conference</a:t>
            </a:r>
          </a:p>
          <a:p>
            <a:pPr lvl="2"/>
            <a:r>
              <a:rPr lang="en-US" sz="2400" dirty="0"/>
              <a:t>You create a poster once an abstract is accepted</a:t>
            </a:r>
            <a:endParaRPr lang="en-US" sz="2200" dirty="0"/>
          </a:p>
          <a:p>
            <a:pPr lvl="1"/>
            <a:r>
              <a:rPr lang="en-US" sz="2400" dirty="0"/>
              <a:t>Manuscripts</a:t>
            </a:r>
          </a:p>
          <a:p>
            <a:pPr lvl="2"/>
            <a:r>
              <a:rPr lang="en-US" sz="2200" dirty="0"/>
              <a:t>Submitting for a publication to a journal</a:t>
            </a:r>
          </a:p>
          <a:p>
            <a:pPr marL="0" indent="0">
              <a:buNone/>
            </a:pPr>
            <a:endParaRPr lang="en-US" sz="2400" dirty="0"/>
          </a:p>
          <a:p>
            <a:r>
              <a:rPr lang="en-US" sz="2400" dirty="0"/>
              <a:t>Make it count 2x! (or 3x, 4x, etc.)</a:t>
            </a:r>
          </a:p>
        </p:txBody>
      </p:sp>
    </p:spTree>
    <p:extLst>
      <p:ext uri="{BB962C8B-B14F-4D97-AF65-F5344CB8AC3E}">
        <p14:creationId xmlns:p14="http://schemas.microsoft.com/office/powerpoint/2010/main" val="382544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Verbs: Active vs Passive Voice</a:t>
            </a:r>
          </a:p>
        </p:txBody>
      </p:sp>
      <p:sp>
        <p:nvSpPr>
          <p:cNvPr id="3" name="Content Placeholder 2"/>
          <p:cNvSpPr>
            <a:spLocks noGrp="1"/>
          </p:cNvSpPr>
          <p:nvPr>
            <p:ph idx="1"/>
          </p:nvPr>
        </p:nvSpPr>
        <p:spPr/>
        <p:txBody>
          <a:bodyPr>
            <a:normAutofit/>
          </a:bodyPr>
          <a:lstStyle/>
          <a:p>
            <a:r>
              <a:rPr lang="en-US" sz="2400" dirty="0"/>
              <a:t>Active voice is preferred in scientific writing.  In active voice, the subject of the sentence performs the action.</a:t>
            </a:r>
          </a:p>
          <a:p>
            <a:pPr lvl="1"/>
            <a:endParaRPr lang="en-US" dirty="0"/>
          </a:p>
        </p:txBody>
      </p:sp>
    </p:spTree>
    <p:extLst>
      <p:ext uri="{BB962C8B-B14F-4D97-AF65-F5344CB8AC3E}">
        <p14:creationId xmlns:p14="http://schemas.microsoft.com/office/powerpoint/2010/main" val="1481583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vs Passive Voice: Examples</a:t>
            </a:r>
          </a:p>
        </p:txBody>
      </p:sp>
      <p:sp>
        <p:nvSpPr>
          <p:cNvPr id="3" name="Content Placeholder 2"/>
          <p:cNvSpPr>
            <a:spLocks noGrp="1"/>
          </p:cNvSpPr>
          <p:nvPr>
            <p:ph idx="1"/>
          </p:nvPr>
        </p:nvSpPr>
        <p:spPr>
          <a:xfrm>
            <a:off x="485776" y="1685926"/>
            <a:ext cx="10472738" cy="4562474"/>
          </a:xfrm>
        </p:spPr>
        <p:txBody>
          <a:bodyPr>
            <a:normAutofit lnSpcReduction="10000"/>
          </a:bodyPr>
          <a:lstStyle/>
          <a:p>
            <a:r>
              <a:rPr lang="en-US" sz="2400" dirty="0"/>
              <a:t>Active Voice Examples</a:t>
            </a:r>
          </a:p>
          <a:p>
            <a:pPr lvl="1"/>
            <a:r>
              <a:rPr lang="en-US" sz="2200" dirty="0"/>
              <a:t>Smith, et al. </a:t>
            </a:r>
            <a:r>
              <a:rPr lang="en-US" sz="2200" u="sng" dirty="0"/>
              <a:t>found</a:t>
            </a:r>
            <a:r>
              <a:rPr lang="en-US" sz="2200" dirty="0"/>
              <a:t> an association between the variables.</a:t>
            </a:r>
          </a:p>
          <a:p>
            <a:pPr lvl="1"/>
            <a:r>
              <a:rPr lang="en-US" sz="2200" dirty="0"/>
              <a:t>The patient </a:t>
            </a:r>
            <a:r>
              <a:rPr lang="en-US" sz="2200" u="sng" dirty="0"/>
              <a:t>took</a:t>
            </a:r>
            <a:r>
              <a:rPr lang="en-US" sz="2200" dirty="0"/>
              <a:t> penicillin for the infection.</a:t>
            </a:r>
          </a:p>
          <a:p>
            <a:pPr lvl="1"/>
            <a:r>
              <a:rPr lang="en-US" sz="2200" dirty="0"/>
              <a:t>Beta-hemolytic streptococci and </a:t>
            </a:r>
            <a:r>
              <a:rPr lang="en-US" sz="2200" i="1" dirty="0"/>
              <a:t>Staphylococcus aureus </a:t>
            </a:r>
            <a:r>
              <a:rPr lang="en-US" sz="2200" u="sng" dirty="0"/>
              <a:t>cause</a:t>
            </a:r>
            <a:r>
              <a:rPr lang="en-US" sz="2200" dirty="0"/>
              <a:t> the largest percentage of skin and soft tissue infections.</a:t>
            </a:r>
          </a:p>
          <a:p>
            <a:pPr lvl="1"/>
            <a:endParaRPr lang="en-US" sz="2200" dirty="0"/>
          </a:p>
          <a:p>
            <a:r>
              <a:rPr lang="en-US" sz="2400" dirty="0"/>
              <a:t>Passive Voice Examples</a:t>
            </a:r>
          </a:p>
          <a:p>
            <a:pPr lvl="1"/>
            <a:r>
              <a:rPr lang="en-US" sz="2200" dirty="0"/>
              <a:t>An association between the variables </a:t>
            </a:r>
            <a:r>
              <a:rPr lang="en-US" sz="2200" u="sng" dirty="0"/>
              <a:t>was found</a:t>
            </a:r>
            <a:r>
              <a:rPr lang="en-US" sz="2200" dirty="0"/>
              <a:t> by Smith, et al.</a:t>
            </a:r>
          </a:p>
          <a:p>
            <a:pPr lvl="1"/>
            <a:r>
              <a:rPr lang="en-US" sz="2200" dirty="0"/>
              <a:t>Penicillin </a:t>
            </a:r>
            <a:r>
              <a:rPr lang="en-US" sz="2200" u="sng" dirty="0"/>
              <a:t>was given</a:t>
            </a:r>
            <a:r>
              <a:rPr lang="en-US" sz="2200" dirty="0"/>
              <a:t> to the patient for the infection.</a:t>
            </a:r>
          </a:p>
          <a:p>
            <a:pPr lvl="1"/>
            <a:r>
              <a:rPr lang="en-US" sz="2200" dirty="0"/>
              <a:t>The largest percentage of skin and soft tissue infections </a:t>
            </a:r>
            <a:r>
              <a:rPr lang="en-US" sz="2200" u="sng" dirty="0"/>
              <a:t>are caused</a:t>
            </a:r>
            <a:r>
              <a:rPr lang="en-US" sz="2200" dirty="0"/>
              <a:t> by beta-hemolytic streptococci and </a:t>
            </a:r>
            <a:r>
              <a:rPr lang="en-US" sz="2200" i="1" dirty="0"/>
              <a:t>Staphylococcus aureus</a:t>
            </a:r>
            <a:r>
              <a:rPr lang="en-US" sz="2200" dirty="0"/>
              <a:t>.</a:t>
            </a:r>
          </a:p>
          <a:p>
            <a:pPr lvl="1"/>
            <a:endParaRPr lang="en-US" dirty="0"/>
          </a:p>
        </p:txBody>
      </p:sp>
    </p:spTree>
    <p:extLst>
      <p:ext uri="{BB962C8B-B14F-4D97-AF65-F5344CB8AC3E}">
        <p14:creationId xmlns:p14="http://schemas.microsoft.com/office/powerpoint/2010/main" val="397436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Abbreviations</a:t>
            </a:r>
          </a:p>
        </p:txBody>
      </p:sp>
      <p:sp>
        <p:nvSpPr>
          <p:cNvPr id="3" name="Content Placeholder 2"/>
          <p:cNvSpPr>
            <a:spLocks noGrp="1"/>
          </p:cNvSpPr>
          <p:nvPr>
            <p:ph idx="1"/>
          </p:nvPr>
        </p:nvSpPr>
        <p:spPr>
          <a:xfrm>
            <a:off x="428626" y="1671638"/>
            <a:ext cx="9621228" cy="4576761"/>
          </a:xfrm>
        </p:spPr>
        <p:txBody>
          <a:bodyPr>
            <a:noAutofit/>
          </a:bodyPr>
          <a:lstStyle/>
          <a:p>
            <a:r>
              <a:rPr lang="en-US" sz="2400" dirty="0"/>
              <a:t>Always write out the entire word the first time it is used.  Place the abbreviation in parentheses afterward.</a:t>
            </a:r>
            <a:endParaRPr lang="en-US" sz="2400" baseline="30000" dirty="0"/>
          </a:p>
          <a:p>
            <a:endParaRPr lang="en-US" sz="2400" dirty="0"/>
          </a:p>
          <a:p>
            <a:r>
              <a:rPr lang="en-US" sz="2400" dirty="0"/>
              <a:t>For certain words that are more well-known by their abbreviation (e.g., HIPAA), you may list the abbreviation first, then follow with the expanded version in parentheses.</a:t>
            </a:r>
          </a:p>
          <a:p>
            <a:endParaRPr lang="en-US" sz="2400" dirty="0"/>
          </a:p>
          <a:p>
            <a:r>
              <a:rPr lang="en-US" sz="2400" dirty="0"/>
              <a:t>See AMA Manual of Style for a list of commonly used medical abbreviations.</a:t>
            </a:r>
          </a:p>
        </p:txBody>
      </p:sp>
    </p:spTree>
    <p:extLst>
      <p:ext uri="{BB962C8B-B14F-4D97-AF65-F5344CB8AC3E}">
        <p14:creationId xmlns:p14="http://schemas.microsoft.com/office/powerpoint/2010/main" val="568001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Labs</a:t>
            </a:r>
          </a:p>
        </p:txBody>
      </p:sp>
      <p:sp>
        <p:nvSpPr>
          <p:cNvPr id="3" name="Content Placeholder 2"/>
          <p:cNvSpPr>
            <a:spLocks noGrp="1"/>
          </p:cNvSpPr>
          <p:nvPr>
            <p:ph idx="1"/>
          </p:nvPr>
        </p:nvSpPr>
        <p:spPr/>
        <p:txBody>
          <a:bodyPr>
            <a:normAutofit/>
          </a:bodyPr>
          <a:lstStyle/>
          <a:p>
            <a:r>
              <a:rPr lang="en-US" sz="2400" dirty="0"/>
              <a:t>When writing laboratory results, note that the number refers to the </a:t>
            </a:r>
            <a:r>
              <a:rPr lang="en-US" sz="2400" u="sng" dirty="0"/>
              <a:t>value</a:t>
            </a:r>
            <a:r>
              <a:rPr lang="en-US" sz="2400" dirty="0"/>
              <a:t> of the entity, not the entity itself.</a:t>
            </a:r>
          </a:p>
          <a:p>
            <a:endParaRPr lang="en-US" sz="2400" dirty="0"/>
          </a:p>
          <a:p>
            <a:pPr lvl="1"/>
            <a:r>
              <a:rPr lang="en-US" sz="2200" dirty="0"/>
              <a:t>Don’t write “the creatinine was X”.</a:t>
            </a:r>
          </a:p>
          <a:p>
            <a:pPr lvl="1"/>
            <a:r>
              <a:rPr lang="en-US" sz="2200" dirty="0"/>
              <a:t>Instead, say “the creatinine </a:t>
            </a:r>
            <a:r>
              <a:rPr lang="en-US" sz="2200" u="sng" dirty="0"/>
              <a:t>level</a:t>
            </a:r>
            <a:r>
              <a:rPr lang="en-US" sz="2200" dirty="0"/>
              <a:t> was X”</a:t>
            </a:r>
          </a:p>
        </p:txBody>
      </p:sp>
      <p:sp>
        <p:nvSpPr>
          <p:cNvPr id="4" name="TextBox 3"/>
          <p:cNvSpPr txBox="1"/>
          <p:nvPr/>
        </p:nvSpPr>
        <p:spPr>
          <a:xfrm>
            <a:off x="6477000" y="5921399"/>
            <a:ext cx="219932" cy="246221"/>
          </a:xfrm>
          <a:prstGeom prst="rect">
            <a:avLst/>
          </a:prstGeom>
          <a:noFill/>
        </p:spPr>
        <p:txBody>
          <a:bodyPr wrap="none" rtlCol="0">
            <a:spAutoFit/>
          </a:bodyPr>
          <a:lstStyle/>
          <a:p>
            <a:r>
              <a:rPr lang="en-US" sz="1000" dirty="0"/>
              <a:t> </a:t>
            </a:r>
          </a:p>
        </p:txBody>
      </p:sp>
    </p:spTree>
    <p:extLst>
      <p:ext uri="{BB962C8B-B14F-4D97-AF65-F5344CB8AC3E}">
        <p14:creationId xmlns:p14="http://schemas.microsoft.com/office/powerpoint/2010/main" val="245502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Units of Measure</a:t>
            </a:r>
          </a:p>
        </p:txBody>
      </p:sp>
      <p:sp>
        <p:nvSpPr>
          <p:cNvPr id="3" name="Content Placeholder 2"/>
          <p:cNvSpPr>
            <a:spLocks noGrp="1"/>
          </p:cNvSpPr>
          <p:nvPr>
            <p:ph idx="1"/>
          </p:nvPr>
        </p:nvSpPr>
        <p:spPr/>
        <p:txBody>
          <a:bodyPr>
            <a:normAutofit/>
          </a:bodyPr>
          <a:lstStyle/>
          <a:p>
            <a:r>
              <a:rPr lang="en-US" sz="2400" dirty="0"/>
              <a:t>Measurements of length, height, weight, and volume should be reported in metric units (centimeter, meter, kilogram, or liter). </a:t>
            </a:r>
          </a:p>
          <a:p>
            <a:endParaRPr lang="en-US" sz="2400" dirty="0"/>
          </a:p>
          <a:p>
            <a:r>
              <a:rPr lang="en-US" sz="2400" dirty="0"/>
              <a:t>Temperatures should be in degrees Celsius. </a:t>
            </a:r>
          </a:p>
          <a:p>
            <a:endParaRPr lang="en-US" sz="2400" dirty="0"/>
          </a:p>
          <a:p>
            <a:r>
              <a:rPr lang="en-US" sz="2400" dirty="0"/>
              <a:t>Some journals will require units in SI units, although most will allow conventional units as well.</a:t>
            </a:r>
          </a:p>
        </p:txBody>
      </p:sp>
    </p:spTree>
    <p:extLst>
      <p:ext uri="{BB962C8B-B14F-4D97-AF65-F5344CB8AC3E}">
        <p14:creationId xmlns:p14="http://schemas.microsoft.com/office/powerpoint/2010/main" val="3989674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Units of Measure</a:t>
            </a:r>
            <a:endParaRPr lang="en-US" baseline="30000" dirty="0"/>
          </a:p>
        </p:txBody>
      </p:sp>
      <p:sp>
        <p:nvSpPr>
          <p:cNvPr id="3" name="Content Placeholder 2"/>
          <p:cNvSpPr>
            <a:spLocks noGrp="1"/>
          </p:cNvSpPr>
          <p:nvPr>
            <p:ph idx="1"/>
          </p:nvPr>
        </p:nvSpPr>
        <p:spPr/>
        <p:txBody>
          <a:bodyPr>
            <a:normAutofit/>
          </a:bodyPr>
          <a:lstStyle/>
          <a:p>
            <a:r>
              <a:rPr lang="en-US" sz="2400" dirty="0"/>
              <a:t>You must specify the units for any numerical value in medical writing.</a:t>
            </a:r>
          </a:p>
          <a:p>
            <a:endParaRPr lang="en-US" sz="2400" dirty="0"/>
          </a:p>
          <a:p>
            <a:r>
              <a:rPr lang="en-US" sz="2400" dirty="0"/>
              <a:t>Except for the degree and the percent signs, always place a space between the number and the unit abbreviation.</a:t>
            </a:r>
          </a:p>
          <a:p>
            <a:endParaRPr lang="en-US" sz="2400" dirty="0"/>
          </a:p>
          <a:p>
            <a:r>
              <a:rPr lang="en-US" sz="2400" dirty="0"/>
              <a:t>Place reference ranges in parentheses for anything other than the most common labs.</a:t>
            </a:r>
          </a:p>
        </p:txBody>
      </p:sp>
    </p:spTree>
    <p:extLst>
      <p:ext uri="{BB962C8B-B14F-4D97-AF65-F5344CB8AC3E}">
        <p14:creationId xmlns:p14="http://schemas.microsoft.com/office/powerpoint/2010/main" val="2877688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Choice</a:t>
            </a:r>
          </a:p>
        </p:txBody>
      </p:sp>
      <p:sp>
        <p:nvSpPr>
          <p:cNvPr id="3" name="Content Placeholder 2"/>
          <p:cNvSpPr>
            <a:spLocks noGrp="1"/>
          </p:cNvSpPr>
          <p:nvPr>
            <p:ph idx="1"/>
          </p:nvPr>
        </p:nvSpPr>
        <p:spPr>
          <a:xfrm>
            <a:off x="328613" y="1714500"/>
            <a:ext cx="10601325" cy="4533899"/>
          </a:xfrm>
        </p:spPr>
        <p:txBody>
          <a:bodyPr>
            <a:normAutofit/>
          </a:bodyPr>
          <a:lstStyle/>
          <a:p>
            <a:pPr marL="0" indent="0">
              <a:spcBef>
                <a:spcPts val="0"/>
              </a:spcBef>
              <a:buClrTx/>
              <a:buSzTx/>
              <a:buNone/>
              <a:defRPr/>
            </a:pPr>
            <a:r>
              <a:rPr lang="en-US" sz="2400" dirty="0"/>
              <a:t>“The difference between the right word and the almost right word is the difference between lightning and a lightning bug.” </a:t>
            </a:r>
            <a:br>
              <a:rPr lang="en-US" sz="2400" dirty="0"/>
            </a:br>
            <a:r>
              <a:rPr lang="en-US" dirty="0"/>
              <a:t>			</a:t>
            </a:r>
          </a:p>
          <a:p>
            <a:pPr marL="0" indent="0">
              <a:spcBef>
                <a:spcPts val="0"/>
              </a:spcBef>
              <a:buClrTx/>
              <a:buSzTx/>
              <a:buNone/>
              <a:defRPr/>
            </a:pPr>
            <a:r>
              <a:rPr lang="en-US" dirty="0"/>
              <a:t>															</a:t>
            </a:r>
          </a:p>
          <a:p>
            <a:pPr marL="82296" indent="0">
              <a:buNone/>
            </a:pPr>
            <a:br>
              <a:rPr lang="en-US" dirty="0"/>
            </a:br>
            <a:endParaRPr lang="en-US" dirty="0"/>
          </a:p>
          <a:p>
            <a:endParaRPr lang="en-US" dirty="0"/>
          </a:p>
        </p:txBody>
      </p:sp>
      <p:pic>
        <p:nvPicPr>
          <p:cNvPr id="5122" name="Picture 2" descr="Mark Twain - Five Books Expert Recommendations">
            <a:extLst>
              <a:ext uri="{FF2B5EF4-FFF2-40B4-BE49-F238E27FC236}">
                <a16:creationId xmlns:a16="http://schemas.microsoft.com/office/drawing/2014/main" id="{18BF9AE9-2745-7147-A5B2-1305D6561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083" y="3186113"/>
            <a:ext cx="2800349" cy="3500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5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Concise</a:t>
            </a:r>
          </a:p>
        </p:txBody>
      </p:sp>
      <p:sp>
        <p:nvSpPr>
          <p:cNvPr id="3" name="Content Placeholder 2"/>
          <p:cNvSpPr>
            <a:spLocks noGrp="1"/>
          </p:cNvSpPr>
          <p:nvPr>
            <p:ph idx="1"/>
          </p:nvPr>
        </p:nvSpPr>
        <p:spPr>
          <a:xfrm>
            <a:off x="485776" y="1853248"/>
            <a:ext cx="9564078" cy="4395151"/>
          </a:xfrm>
        </p:spPr>
        <p:txBody>
          <a:bodyPr>
            <a:normAutofit lnSpcReduction="10000"/>
          </a:bodyPr>
          <a:lstStyle/>
          <a:p>
            <a:r>
              <a:rPr lang="en-US" sz="2400" dirty="0"/>
              <a:t>Say only what is needed and no more.</a:t>
            </a:r>
          </a:p>
          <a:p>
            <a:pPr marL="0" indent="0">
              <a:buNone/>
            </a:pPr>
            <a:endParaRPr lang="en-US" sz="2400" dirty="0"/>
          </a:p>
          <a:p>
            <a:r>
              <a:rPr lang="en-US" sz="2400" dirty="0"/>
              <a:t>Avoid filler language</a:t>
            </a:r>
            <a:endParaRPr lang="en-US" sz="2400" baseline="30000" dirty="0"/>
          </a:p>
          <a:p>
            <a:pPr lvl="1"/>
            <a:r>
              <a:rPr lang="en-US" sz="2400" dirty="0"/>
              <a:t>“There is”</a:t>
            </a:r>
          </a:p>
          <a:p>
            <a:pPr lvl="1"/>
            <a:r>
              <a:rPr lang="en-US" sz="2400" dirty="0"/>
              <a:t>“The patient stated that”</a:t>
            </a:r>
          </a:p>
          <a:p>
            <a:pPr lvl="1"/>
            <a:r>
              <a:rPr lang="en-US" sz="2400" dirty="0"/>
              <a:t>“It was noted that”</a:t>
            </a:r>
          </a:p>
          <a:p>
            <a:pPr lvl="1"/>
            <a:r>
              <a:rPr lang="en-US" sz="2400" dirty="0"/>
              <a:t>“very”</a:t>
            </a:r>
          </a:p>
          <a:p>
            <a:pPr lvl="1"/>
            <a:r>
              <a:rPr lang="en-US" sz="2400" dirty="0"/>
              <a:t>“really”</a:t>
            </a:r>
          </a:p>
          <a:p>
            <a:pPr lvl="1"/>
            <a:r>
              <a:rPr lang="en-US" sz="2400" dirty="0"/>
              <a:t>“the fact that”</a:t>
            </a:r>
          </a:p>
          <a:p>
            <a:endParaRPr lang="en-US" dirty="0"/>
          </a:p>
          <a:p>
            <a:endParaRPr lang="en-US" dirty="0"/>
          </a:p>
          <a:p>
            <a:endParaRPr lang="en-US" dirty="0"/>
          </a:p>
        </p:txBody>
      </p:sp>
    </p:spTree>
    <p:extLst>
      <p:ext uri="{BB962C8B-B14F-4D97-AF65-F5344CB8AC3E}">
        <p14:creationId xmlns:p14="http://schemas.microsoft.com/office/powerpoint/2010/main" val="1969265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Concise</a:t>
            </a:r>
          </a:p>
        </p:txBody>
      </p:sp>
      <p:sp>
        <p:nvSpPr>
          <p:cNvPr id="3" name="Content Placeholder 2"/>
          <p:cNvSpPr>
            <a:spLocks noGrp="1"/>
          </p:cNvSpPr>
          <p:nvPr>
            <p:ph idx="1"/>
          </p:nvPr>
        </p:nvSpPr>
        <p:spPr>
          <a:xfrm>
            <a:off x="500063" y="1600200"/>
            <a:ext cx="11045825" cy="4648199"/>
          </a:xfrm>
        </p:spPr>
        <p:txBody>
          <a:bodyPr>
            <a:noAutofit/>
          </a:bodyPr>
          <a:lstStyle/>
          <a:p>
            <a:r>
              <a:rPr lang="en-US" sz="2400" dirty="0"/>
              <a:t>Choose simple, shorter terms instead of more wordy, pompous terms</a:t>
            </a:r>
            <a:endParaRPr lang="en-US" sz="2400" baseline="30000" dirty="0"/>
          </a:p>
          <a:p>
            <a:endParaRPr lang="en-US" sz="2400" baseline="30000" dirty="0"/>
          </a:p>
          <a:p>
            <a:r>
              <a:rPr lang="en-US" sz="2400" dirty="0"/>
              <a:t>Examples:</a:t>
            </a:r>
            <a:endParaRPr lang="en-US" sz="2400" baseline="30000" dirty="0"/>
          </a:p>
          <a:p>
            <a:pPr lvl="1"/>
            <a:r>
              <a:rPr lang="en-US" sz="2400" dirty="0"/>
              <a:t>“a majority of’’ = ‘‘most’’</a:t>
            </a:r>
          </a:p>
          <a:p>
            <a:pPr lvl="1"/>
            <a:r>
              <a:rPr lang="en-US" sz="2400" dirty="0"/>
              <a:t>‘‘is defined as’’ = ‘‘is’’</a:t>
            </a:r>
          </a:p>
          <a:p>
            <a:pPr lvl="1"/>
            <a:r>
              <a:rPr lang="en-US" sz="2400" dirty="0"/>
              <a:t>‘‘referred to as’’ = ‘‘called’’</a:t>
            </a:r>
          </a:p>
          <a:p>
            <a:pPr lvl="1"/>
            <a:r>
              <a:rPr lang="en-US" sz="2400" dirty="0"/>
              <a:t>‘‘at the present time’’ = ‘‘now’’</a:t>
            </a:r>
          </a:p>
          <a:p>
            <a:pPr lvl="1"/>
            <a:r>
              <a:rPr lang="en-US" sz="2400" dirty="0"/>
              <a:t>“commence” = “begin”</a:t>
            </a:r>
          </a:p>
          <a:p>
            <a:pPr lvl="1"/>
            <a:r>
              <a:rPr lang="en-US" sz="2400" dirty="0"/>
              <a:t>“prior to” = “before”</a:t>
            </a:r>
          </a:p>
          <a:p>
            <a:pPr lvl="1"/>
            <a:r>
              <a:rPr lang="en-US" sz="2400" dirty="0"/>
              <a:t>“due to the fact that” = “because”</a:t>
            </a:r>
            <a:endParaRPr lang="en-US" sz="2400" baseline="30000" dirty="0"/>
          </a:p>
        </p:txBody>
      </p:sp>
    </p:spTree>
    <p:extLst>
      <p:ext uri="{BB962C8B-B14F-4D97-AF65-F5344CB8AC3E}">
        <p14:creationId xmlns:p14="http://schemas.microsoft.com/office/powerpoint/2010/main" val="3718605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 Jargon</a:t>
            </a:r>
          </a:p>
        </p:txBody>
      </p:sp>
      <p:sp>
        <p:nvSpPr>
          <p:cNvPr id="3" name="Content Placeholder 2"/>
          <p:cNvSpPr>
            <a:spLocks noGrp="1"/>
          </p:cNvSpPr>
          <p:nvPr>
            <p:ph idx="1"/>
          </p:nvPr>
        </p:nvSpPr>
        <p:spPr>
          <a:xfrm>
            <a:off x="528638" y="1743076"/>
            <a:ext cx="10887075" cy="4505324"/>
          </a:xfrm>
        </p:spPr>
        <p:txBody>
          <a:bodyPr>
            <a:normAutofit/>
          </a:bodyPr>
          <a:lstStyle/>
          <a:p>
            <a:r>
              <a:rPr lang="en-US" sz="2400" dirty="0"/>
              <a:t>Casual words that are inappropriate in formal writing.</a:t>
            </a:r>
          </a:p>
          <a:p>
            <a:endParaRPr lang="en-US" sz="2400" dirty="0"/>
          </a:p>
          <a:p>
            <a:r>
              <a:rPr lang="en-US" sz="2400" dirty="0"/>
              <a:t>Examples:</a:t>
            </a:r>
          </a:p>
          <a:p>
            <a:pPr lvl="1"/>
            <a:r>
              <a:rPr lang="en-US" sz="2400" dirty="0"/>
              <a:t>Blood sugar (use “blood glucose”)</a:t>
            </a:r>
          </a:p>
          <a:p>
            <a:pPr lvl="1"/>
            <a:r>
              <a:rPr lang="en-US" sz="2400" dirty="0"/>
              <a:t>Emergency Room (use “Emergency Department”)</a:t>
            </a:r>
          </a:p>
          <a:p>
            <a:pPr lvl="1"/>
            <a:r>
              <a:rPr lang="en-US" sz="2400" dirty="0"/>
              <a:t>Status post (use “after” or “following”)</a:t>
            </a:r>
          </a:p>
          <a:p>
            <a:pPr lvl="1"/>
            <a:r>
              <a:rPr lang="en-US" sz="2400" dirty="0"/>
              <a:t>Cards or Cardiology (use “cardiology consultation” or “cardiology consultant”)</a:t>
            </a:r>
          </a:p>
        </p:txBody>
      </p:sp>
    </p:spTree>
    <p:extLst>
      <p:ext uri="{BB962C8B-B14F-4D97-AF65-F5344CB8AC3E}">
        <p14:creationId xmlns:p14="http://schemas.microsoft.com/office/powerpoint/2010/main" val="2754861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87D1-7F0A-18A0-10FB-8E2DB1FD4B02}"/>
              </a:ext>
            </a:extLst>
          </p:cNvPr>
          <p:cNvSpPr>
            <a:spLocks noGrp="1"/>
          </p:cNvSpPr>
          <p:nvPr>
            <p:ph type="title"/>
          </p:nvPr>
        </p:nvSpPr>
        <p:spPr/>
        <p:txBody>
          <a:bodyPr/>
          <a:lstStyle/>
          <a:p>
            <a:r>
              <a:rPr lang="en-US" dirty="0"/>
              <a:t>Why bother?</a:t>
            </a:r>
          </a:p>
        </p:txBody>
      </p:sp>
      <p:sp>
        <p:nvSpPr>
          <p:cNvPr id="3" name="Content Placeholder 2">
            <a:extLst>
              <a:ext uri="{FF2B5EF4-FFF2-40B4-BE49-F238E27FC236}">
                <a16:creationId xmlns:a16="http://schemas.microsoft.com/office/drawing/2014/main" id="{A9DC58C8-91FE-7FAB-703E-0C829C1A8631}"/>
              </a:ext>
            </a:extLst>
          </p:cNvPr>
          <p:cNvSpPr>
            <a:spLocks noGrp="1"/>
          </p:cNvSpPr>
          <p:nvPr>
            <p:ph idx="1"/>
          </p:nvPr>
        </p:nvSpPr>
        <p:spPr/>
        <p:txBody>
          <a:bodyPr>
            <a:normAutofit/>
          </a:bodyPr>
          <a:lstStyle/>
          <a:p>
            <a:r>
              <a:rPr lang="en-US" sz="2400" dirty="0"/>
              <a:t>Help other doctors take care of patients</a:t>
            </a:r>
          </a:p>
          <a:p>
            <a:r>
              <a:rPr lang="en-US" sz="2400" dirty="0"/>
              <a:t>Build your CV (for fellowships, jobs, and eventually, for academic promotion)</a:t>
            </a:r>
          </a:p>
          <a:p>
            <a:r>
              <a:rPr lang="en-US" sz="2400" dirty="0"/>
              <a:t>Sharpen your medical writing</a:t>
            </a:r>
          </a:p>
          <a:p>
            <a:r>
              <a:rPr lang="en-US" sz="2400" dirty="0"/>
              <a:t>Gateway drug (easy, cheap, addictive)</a:t>
            </a:r>
          </a:p>
        </p:txBody>
      </p:sp>
    </p:spTree>
    <p:extLst>
      <p:ext uri="{BB962C8B-B14F-4D97-AF65-F5344CB8AC3E}">
        <p14:creationId xmlns:p14="http://schemas.microsoft.com/office/powerpoint/2010/main" val="218761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Editing and Proofreading</a:t>
            </a:r>
          </a:p>
        </p:txBody>
      </p:sp>
      <p:sp>
        <p:nvSpPr>
          <p:cNvPr id="3" name="Content Placeholder 2"/>
          <p:cNvSpPr>
            <a:spLocks noGrp="1"/>
          </p:cNvSpPr>
          <p:nvPr>
            <p:ph idx="1"/>
          </p:nvPr>
        </p:nvSpPr>
        <p:spPr/>
        <p:txBody>
          <a:bodyPr>
            <a:normAutofit/>
          </a:bodyPr>
          <a:lstStyle/>
          <a:p>
            <a:r>
              <a:rPr lang="en-US" sz="2400" dirty="0"/>
              <a:t>Who should be the first person to edit your written draft?</a:t>
            </a:r>
          </a:p>
          <a:p>
            <a:pPr marL="82296" indent="0" algn="ctr">
              <a:buNone/>
            </a:pPr>
            <a:r>
              <a:rPr lang="en-US" sz="4800" b="1" u="sng" dirty="0"/>
              <a:t>YOU!</a:t>
            </a:r>
          </a:p>
          <a:p>
            <a:endParaRPr lang="en-US" dirty="0"/>
          </a:p>
          <a:p>
            <a:r>
              <a:rPr lang="en-US" sz="2400" dirty="0"/>
              <a:t>When you give your work to someone else to review, you are saying that this is your best work.  Edit it yourself prior to giving it to a friend or colleague to review.</a:t>
            </a:r>
            <a:endParaRPr lang="en-US" sz="2400" baseline="30000" dirty="0"/>
          </a:p>
          <a:p>
            <a:endParaRPr lang="en-US" dirty="0"/>
          </a:p>
        </p:txBody>
      </p:sp>
    </p:spTree>
    <p:extLst>
      <p:ext uri="{BB962C8B-B14F-4D97-AF65-F5344CB8AC3E}">
        <p14:creationId xmlns:p14="http://schemas.microsoft.com/office/powerpoint/2010/main" val="124336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Self-Editing: Tips</a:t>
            </a:r>
          </a:p>
        </p:txBody>
      </p:sp>
      <p:sp>
        <p:nvSpPr>
          <p:cNvPr id="3" name="Content Placeholder 2"/>
          <p:cNvSpPr>
            <a:spLocks noGrp="1"/>
          </p:cNvSpPr>
          <p:nvPr>
            <p:ph idx="1"/>
          </p:nvPr>
        </p:nvSpPr>
        <p:spPr>
          <a:xfrm>
            <a:off x="1103312" y="2052918"/>
            <a:ext cx="10340976" cy="4195481"/>
          </a:xfrm>
        </p:spPr>
        <p:txBody>
          <a:bodyPr>
            <a:normAutofit/>
          </a:bodyPr>
          <a:lstStyle/>
          <a:p>
            <a:r>
              <a:rPr lang="en-US" sz="2400" dirty="0"/>
              <a:t>Take a break from your writing and come back to it hours or days later.  </a:t>
            </a:r>
          </a:p>
          <a:p>
            <a:endParaRPr lang="en-US" sz="2400" dirty="0"/>
          </a:p>
          <a:p>
            <a:r>
              <a:rPr lang="en-US" sz="2400" dirty="0"/>
              <a:t>Read it backwards to catch spelling errors.</a:t>
            </a:r>
          </a:p>
          <a:p>
            <a:endParaRPr lang="en-US" sz="2400" dirty="0"/>
          </a:p>
          <a:p>
            <a:r>
              <a:rPr lang="en-US" sz="2400" dirty="0"/>
              <a:t>Read it out loud to yourself, your dog, etc.</a:t>
            </a:r>
          </a:p>
        </p:txBody>
      </p:sp>
    </p:spTree>
    <p:extLst>
      <p:ext uri="{BB962C8B-B14F-4D97-AF65-F5344CB8AC3E}">
        <p14:creationId xmlns:p14="http://schemas.microsoft.com/office/powerpoint/2010/main" val="105638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Verbs: Present Tense</a:t>
            </a:r>
          </a:p>
        </p:txBody>
      </p:sp>
      <p:sp>
        <p:nvSpPr>
          <p:cNvPr id="3" name="Content Placeholder 2"/>
          <p:cNvSpPr>
            <a:spLocks noGrp="1"/>
          </p:cNvSpPr>
          <p:nvPr>
            <p:ph idx="1"/>
          </p:nvPr>
        </p:nvSpPr>
        <p:spPr>
          <a:xfrm>
            <a:off x="136320" y="1425604"/>
            <a:ext cx="11758613" cy="5143500"/>
          </a:xfrm>
        </p:spPr>
        <p:txBody>
          <a:bodyPr>
            <a:noAutofit/>
          </a:bodyPr>
          <a:lstStyle/>
          <a:p>
            <a:r>
              <a:rPr lang="en-US" sz="2400" dirty="0"/>
              <a:t>Used to express a general truth, a statement of fact, or something continually true.</a:t>
            </a:r>
          </a:p>
          <a:p>
            <a:pPr lvl="1"/>
            <a:r>
              <a:rPr lang="en-US" sz="2000" dirty="0"/>
              <a:t>Syphilis </a:t>
            </a:r>
            <a:r>
              <a:rPr lang="en-US" sz="2000" u="sng" dirty="0"/>
              <a:t>remains</a:t>
            </a:r>
            <a:r>
              <a:rPr lang="en-US" sz="2000" dirty="0"/>
              <a:t> an important public health threat in the United States. </a:t>
            </a:r>
          </a:p>
          <a:p>
            <a:pPr lvl="1"/>
            <a:endParaRPr lang="en-US" sz="2400" dirty="0"/>
          </a:p>
          <a:p>
            <a:r>
              <a:rPr lang="en-US" sz="2400" dirty="0"/>
              <a:t>Used to describe a recently published scholarly work.</a:t>
            </a:r>
          </a:p>
          <a:p>
            <a:pPr lvl="1"/>
            <a:r>
              <a:rPr lang="en-US" sz="2000" dirty="0"/>
              <a:t>Hook et al. </a:t>
            </a:r>
            <a:r>
              <a:rPr lang="en-US" sz="2000" u="sng" dirty="0"/>
              <a:t>show</a:t>
            </a:r>
            <a:r>
              <a:rPr lang="en-US" sz="2000" dirty="0"/>
              <a:t> that azithromycin may be a viable alternative to penicillin in the treatment of syphilis in geographic areas with low levels of resistance.</a:t>
            </a:r>
            <a:endParaRPr lang="en-US" sz="2000" baseline="30000" dirty="0"/>
          </a:p>
          <a:p>
            <a:endParaRPr lang="en-US" sz="2400" dirty="0"/>
          </a:p>
          <a:p>
            <a:r>
              <a:rPr lang="en-US" sz="2400" dirty="0"/>
              <a:t>May use present perfect tense (has/have + past participle) to describe something that happened in the past but is still ongoing or still has relevance.</a:t>
            </a:r>
            <a:endParaRPr lang="en-US" sz="2400" baseline="30000" dirty="0"/>
          </a:p>
          <a:p>
            <a:pPr lvl="1"/>
            <a:r>
              <a:rPr lang="en-US" sz="2000" dirty="0"/>
              <a:t>Mahoney et al. </a:t>
            </a:r>
            <a:r>
              <a:rPr lang="en-US" sz="2000" u="sng" dirty="0"/>
              <a:t>have shown</a:t>
            </a:r>
            <a:r>
              <a:rPr lang="en-US" sz="2000" dirty="0"/>
              <a:t> penicillin to be useful in treating syphilis</a:t>
            </a:r>
            <a:r>
              <a:rPr lang="en-US" sz="2400" dirty="0"/>
              <a:t>.</a:t>
            </a:r>
          </a:p>
        </p:txBody>
      </p:sp>
    </p:spTree>
    <p:extLst>
      <p:ext uri="{BB962C8B-B14F-4D97-AF65-F5344CB8AC3E}">
        <p14:creationId xmlns:p14="http://schemas.microsoft.com/office/powerpoint/2010/main" val="242829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Verbs: Past Tense</a:t>
            </a:r>
          </a:p>
        </p:txBody>
      </p:sp>
      <p:sp>
        <p:nvSpPr>
          <p:cNvPr id="3" name="Content Placeholder 2"/>
          <p:cNvSpPr>
            <a:spLocks noGrp="1"/>
          </p:cNvSpPr>
          <p:nvPr>
            <p:ph idx="1"/>
          </p:nvPr>
        </p:nvSpPr>
        <p:spPr/>
        <p:txBody>
          <a:bodyPr>
            <a:normAutofit/>
          </a:bodyPr>
          <a:lstStyle/>
          <a:p>
            <a:r>
              <a:rPr lang="en-US" sz="2400" dirty="0"/>
              <a:t>Used to describe things that have already happened and/or have been completed.</a:t>
            </a:r>
          </a:p>
          <a:p>
            <a:pPr lvl="1"/>
            <a:r>
              <a:rPr lang="en-US" sz="2000" dirty="0"/>
              <a:t>Methods section</a:t>
            </a:r>
          </a:p>
          <a:p>
            <a:pPr lvl="1"/>
            <a:r>
              <a:rPr lang="en-US" sz="2000" dirty="0"/>
              <a:t>Results section</a:t>
            </a:r>
          </a:p>
          <a:p>
            <a:pPr lvl="1"/>
            <a:r>
              <a:rPr lang="en-US" sz="2000" dirty="0"/>
              <a:t>Case Presentation section</a:t>
            </a:r>
          </a:p>
          <a:p>
            <a:pPr marL="82296" indent="0">
              <a:buNone/>
            </a:pPr>
            <a:endParaRPr lang="en-US" dirty="0"/>
          </a:p>
          <a:p>
            <a:r>
              <a:rPr lang="en-US" sz="2400" dirty="0"/>
              <a:t>Used to refer to an article with mostly historic value (often given with a year).</a:t>
            </a:r>
            <a:endParaRPr lang="en-US" sz="2400" baseline="30000" dirty="0"/>
          </a:p>
          <a:p>
            <a:pPr lvl="1"/>
            <a:r>
              <a:rPr lang="en-US" sz="2000" dirty="0"/>
              <a:t>In the 1880s, Paracelsus </a:t>
            </a:r>
            <a:r>
              <a:rPr lang="en-US" sz="2000" u="sng" dirty="0"/>
              <a:t>suggested</a:t>
            </a:r>
            <a:r>
              <a:rPr lang="en-US" sz="2000" dirty="0"/>
              <a:t> mercury as a curative agent for syphilis.</a:t>
            </a:r>
          </a:p>
        </p:txBody>
      </p:sp>
    </p:spTree>
    <p:extLst>
      <p:ext uri="{BB962C8B-B14F-4D97-AF65-F5344CB8AC3E}">
        <p14:creationId xmlns:p14="http://schemas.microsoft.com/office/powerpoint/2010/main" val="1478767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Respect for Patients</a:t>
            </a:r>
          </a:p>
        </p:txBody>
      </p:sp>
      <p:sp>
        <p:nvSpPr>
          <p:cNvPr id="3" name="Content Placeholder 2"/>
          <p:cNvSpPr>
            <a:spLocks noGrp="1"/>
          </p:cNvSpPr>
          <p:nvPr>
            <p:ph idx="1"/>
          </p:nvPr>
        </p:nvSpPr>
        <p:spPr>
          <a:xfrm>
            <a:off x="1103312" y="2052918"/>
            <a:ext cx="10481884" cy="4195481"/>
          </a:xfrm>
        </p:spPr>
        <p:txBody>
          <a:bodyPr>
            <a:normAutofit/>
          </a:bodyPr>
          <a:lstStyle/>
          <a:p>
            <a:r>
              <a:rPr lang="en-US" sz="2400" dirty="0"/>
              <a:t>Refer to patients as “man” or “woman”, not “male” or “female”</a:t>
            </a:r>
          </a:p>
          <a:p>
            <a:endParaRPr lang="en-US" sz="2400" dirty="0"/>
          </a:p>
          <a:p>
            <a:r>
              <a:rPr lang="en-US" sz="2400" dirty="0"/>
              <a:t>Don’t define patients by their disease process</a:t>
            </a:r>
            <a:endParaRPr lang="en-US" sz="2400" baseline="30000" dirty="0"/>
          </a:p>
          <a:p>
            <a:pPr lvl="1"/>
            <a:r>
              <a:rPr lang="en-US" sz="2400" dirty="0"/>
              <a:t>Diabetic</a:t>
            </a:r>
          </a:p>
          <a:p>
            <a:pPr lvl="1"/>
            <a:r>
              <a:rPr lang="en-US" sz="2400" dirty="0"/>
              <a:t>Alcoholic</a:t>
            </a:r>
          </a:p>
          <a:p>
            <a:pPr lvl="1"/>
            <a:r>
              <a:rPr lang="en-US" sz="2400" dirty="0"/>
              <a:t>Schizophrenic</a:t>
            </a:r>
          </a:p>
          <a:p>
            <a:pPr lvl="1"/>
            <a:r>
              <a:rPr lang="en-US" sz="2400" dirty="0"/>
              <a:t>Asthmatic</a:t>
            </a:r>
          </a:p>
          <a:p>
            <a:pPr lvl="1"/>
            <a:r>
              <a:rPr lang="en-US" sz="2400" dirty="0"/>
              <a:t>Epileptic</a:t>
            </a:r>
          </a:p>
          <a:p>
            <a:pPr marL="0" indent="0">
              <a:buNone/>
            </a:pPr>
            <a:endParaRPr lang="en-US" dirty="0"/>
          </a:p>
          <a:p>
            <a:pPr marL="82296" indent="0">
              <a:buNone/>
            </a:pPr>
            <a:endParaRPr lang="en-US" dirty="0"/>
          </a:p>
        </p:txBody>
      </p:sp>
    </p:spTree>
    <p:extLst>
      <p:ext uri="{BB962C8B-B14F-4D97-AF65-F5344CB8AC3E}">
        <p14:creationId xmlns:p14="http://schemas.microsoft.com/office/powerpoint/2010/main" val="2206599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Respect for Patients</a:t>
            </a:r>
          </a:p>
        </p:txBody>
      </p:sp>
      <p:sp>
        <p:nvSpPr>
          <p:cNvPr id="3" name="Content Placeholder 2"/>
          <p:cNvSpPr>
            <a:spLocks noGrp="1"/>
          </p:cNvSpPr>
          <p:nvPr>
            <p:ph idx="1"/>
          </p:nvPr>
        </p:nvSpPr>
        <p:spPr>
          <a:xfrm>
            <a:off x="646111" y="1685926"/>
            <a:ext cx="10326689" cy="4562474"/>
          </a:xfrm>
        </p:spPr>
        <p:txBody>
          <a:bodyPr>
            <a:noAutofit/>
          </a:bodyPr>
          <a:lstStyle/>
          <a:p>
            <a:r>
              <a:rPr lang="en-US" sz="2400" dirty="0"/>
              <a:t>Don’t blame your patient in your writing.  The following statements imply that the patient was at fault and that if they tried harder, they would have had a better outcome.</a:t>
            </a:r>
          </a:p>
          <a:p>
            <a:endParaRPr lang="en-US" sz="2400" dirty="0"/>
          </a:p>
          <a:p>
            <a:pPr lvl="1"/>
            <a:r>
              <a:rPr lang="en-US" sz="2000" dirty="0"/>
              <a:t>The patient did not respond to conservative management for arthritis.</a:t>
            </a:r>
          </a:p>
          <a:p>
            <a:pPr lvl="1"/>
            <a:r>
              <a:rPr lang="en-US" sz="2000" i="1" dirty="0"/>
              <a:t>Instead: </a:t>
            </a:r>
            <a:r>
              <a:rPr lang="en-US" sz="2000" dirty="0"/>
              <a:t>“The patient’s arthritis pain was not relieved with conservative management.”</a:t>
            </a:r>
          </a:p>
          <a:p>
            <a:pPr lvl="1"/>
            <a:endParaRPr lang="en-US" sz="2000" dirty="0"/>
          </a:p>
          <a:p>
            <a:pPr lvl="1"/>
            <a:r>
              <a:rPr lang="en-US" sz="2000" dirty="0"/>
              <a:t>The patient failed chemotherapy.</a:t>
            </a:r>
          </a:p>
          <a:p>
            <a:pPr lvl="1"/>
            <a:r>
              <a:rPr lang="en-US" sz="2000" i="1" dirty="0"/>
              <a:t>Instead: </a:t>
            </a:r>
            <a:r>
              <a:rPr lang="en-US" sz="2000" dirty="0"/>
              <a:t>“The patient’s cancer did not respond to chemotherapy.”</a:t>
            </a:r>
          </a:p>
        </p:txBody>
      </p:sp>
    </p:spTree>
    <p:extLst>
      <p:ext uri="{BB962C8B-B14F-4D97-AF65-F5344CB8AC3E}">
        <p14:creationId xmlns:p14="http://schemas.microsoft.com/office/powerpoint/2010/main" val="1127653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Bacteria names</a:t>
            </a:r>
          </a:p>
        </p:txBody>
      </p:sp>
      <p:sp>
        <p:nvSpPr>
          <p:cNvPr id="3" name="Content Placeholder 2"/>
          <p:cNvSpPr>
            <a:spLocks noGrp="1"/>
          </p:cNvSpPr>
          <p:nvPr>
            <p:ph idx="1"/>
          </p:nvPr>
        </p:nvSpPr>
        <p:spPr/>
        <p:txBody>
          <a:bodyPr>
            <a:normAutofit/>
          </a:bodyPr>
          <a:lstStyle/>
          <a:p>
            <a:r>
              <a:rPr lang="en-US" dirty="0"/>
              <a:t>Italicize genus and species names of bacterial organisms.</a:t>
            </a:r>
          </a:p>
          <a:p>
            <a:r>
              <a:rPr lang="en-US" dirty="0"/>
              <a:t>May abbreviate the genus name on subsequent mention.</a:t>
            </a:r>
          </a:p>
          <a:p>
            <a:pPr lvl="1"/>
            <a:r>
              <a:rPr lang="en-US" dirty="0"/>
              <a:t>First use: 	</a:t>
            </a:r>
            <a:r>
              <a:rPr lang="en-US" i="1" dirty="0"/>
              <a:t>Staphylococcus aureus</a:t>
            </a:r>
          </a:p>
          <a:p>
            <a:pPr lvl="1"/>
            <a:r>
              <a:rPr lang="en-US" dirty="0"/>
              <a:t>Subsequent use: 	</a:t>
            </a:r>
            <a:r>
              <a:rPr lang="en-US" i="1" dirty="0"/>
              <a:t>S. </a:t>
            </a:r>
            <a:r>
              <a:rPr lang="en-US" i="1" dirty="0" err="1"/>
              <a:t>aureus</a:t>
            </a:r>
            <a:endParaRPr lang="en-US" i="1" dirty="0"/>
          </a:p>
          <a:p>
            <a:endParaRPr lang="en-US" dirty="0"/>
          </a:p>
        </p:txBody>
      </p:sp>
    </p:spTree>
    <p:extLst>
      <p:ext uri="{BB962C8B-B14F-4D97-AF65-F5344CB8AC3E}">
        <p14:creationId xmlns:p14="http://schemas.microsoft.com/office/powerpoint/2010/main" val="446358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Misused Words</a:t>
            </a:r>
          </a:p>
        </p:txBody>
      </p:sp>
      <p:sp>
        <p:nvSpPr>
          <p:cNvPr id="3" name="Content Placeholder 2"/>
          <p:cNvSpPr>
            <a:spLocks noGrp="1"/>
          </p:cNvSpPr>
          <p:nvPr>
            <p:ph idx="1"/>
          </p:nvPr>
        </p:nvSpPr>
        <p:spPr>
          <a:xfrm>
            <a:off x="328614" y="1853248"/>
            <a:ext cx="11415712" cy="4395151"/>
          </a:xfrm>
        </p:spPr>
        <p:txBody>
          <a:bodyPr>
            <a:normAutofit/>
          </a:bodyPr>
          <a:lstStyle/>
          <a:p>
            <a:r>
              <a:rPr lang="en-US" sz="2400" dirty="0"/>
              <a:t>Do not describe labs, studies, or the physical exam as “normal”</a:t>
            </a:r>
            <a:endParaRPr lang="en-US" sz="2400" baseline="30000" dirty="0"/>
          </a:p>
          <a:p>
            <a:pPr lvl="1"/>
            <a:r>
              <a:rPr lang="en-US" sz="2000" dirty="0"/>
              <a:t>Instead, the </a:t>
            </a:r>
            <a:r>
              <a:rPr lang="en-US" sz="2000" u="sng" dirty="0"/>
              <a:t>results</a:t>
            </a:r>
            <a:r>
              <a:rPr lang="en-US" sz="2000" dirty="0"/>
              <a:t> of the lab/study and the </a:t>
            </a:r>
            <a:r>
              <a:rPr lang="en-US" sz="2000" u="sng" dirty="0"/>
              <a:t>findings</a:t>
            </a:r>
            <a:r>
              <a:rPr lang="en-US" sz="2000" dirty="0"/>
              <a:t> on physical exam can be described as normal versus abnormal.  </a:t>
            </a:r>
          </a:p>
          <a:p>
            <a:r>
              <a:rPr lang="en-US" sz="2400" dirty="0"/>
              <a:t>Use “long-term” instead of “chronic” when referring to treatments, medications, patients</a:t>
            </a:r>
            <a:r>
              <a:rPr lang="en-US" sz="2400" baseline="30000" dirty="0"/>
              <a:t>1 </a:t>
            </a:r>
          </a:p>
          <a:p>
            <a:pPr lvl="1"/>
            <a:r>
              <a:rPr lang="en-US" sz="2000" dirty="0"/>
              <a:t>E.g., “long-term dialysis” instead of “chronic dialysis”</a:t>
            </a:r>
          </a:p>
          <a:p>
            <a:r>
              <a:rPr lang="en-US" sz="2400" dirty="0"/>
              <a:t>“Significant” refers to “statistically significant”.</a:t>
            </a:r>
            <a:endParaRPr lang="en-US" sz="2400" baseline="30000" dirty="0"/>
          </a:p>
          <a:p>
            <a:pPr lvl="1"/>
            <a:r>
              <a:rPr lang="en-US" sz="2000" dirty="0"/>
              <a:t>Only use if your results show </a:t>
            </a:r>
            <a:r>
              <a:rPr lang="en-US" sz="2000" i="1" dirty="0"/>
              <a:t>p</a:t>
            </a:r>
            <a:r>
              <a:rPr lang="en-US" sz="2000" dirty="0"/>
              <a:t>&lt;0.05</a:t>
            </a:r>
          </a:p>
          <a:p>
            <a:r>
              <a:rPr lang="en-US" sz="2400" dirty="0"/>
              <a:t>Use “malignant neoplasm” to refer to a cancer, not “malignancy”</a:t>
            </a:r>
            <a:r>
              <a:rPr lang="en-US" baseline="30000" dirty="0"/>
              <a:t> </a:t>
            </a:r>
          </a:p>
        </p:txBody>
      </p:sp>
    </p:spTree>
    <p:extLst>
      <p:ext uri="{BB962C8B-B14F-4D97-AF65-F5344CB8AC3E}">
        <p14:creationId xmlns:p14="http://schemas.microsoft.com/office/powerpoint/2010/main" val="1930504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Errors in Medical Writing </a:t>
            </a:r>
          </a:p>
        </p:txBody>
      </p:sp>
      <p:graphicFrame>
        <p:nvGraphicFramePr>
          <p:cNvPr id="4" name="Content Placeholder 3"/>
          <p:cNvGraphicFramePr>
            <a:graphicFrameLocks noGrp="1"/>
          </p:cNvGraphicFramePr>
          <p:nvPr>
            <p:ph idx="1"/>
          </p:nvPr>
        </p:nvGraphicFramePr>
        <p:xfrm>
          <a:off x="2971800" y="1295400"/>
          <a:ext cx="749935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8241248" y="5772090"/>
            <a:ext cx="2302233" cy="400110"/>
          </a:xfrm>
          <a:prstGeom prst="rect">
            <a:avLst/>
          </a:prstGeom>
          <a:noFill/>
        </p:spPr>
        <p:txBody>
          <a:bodyPr wrap="none" rtlCol="0">
            <a:spAutoFit/>
          </a:bodyPr>
          <a:lstStyle/>
          <a:p>
            <a:r>
              <a:rPr lang="en-US" sz="1000" dirty="0"/>
              <a:t>Based on data from: </a:t>
            </a:r>
          </a:p>
          <a:p>
            <a:r>
              <a:rPr lang="en-US" sz="1000" dirty="0"/>
              <a:t>5. Science Editor. 2000;23(2):39-44.</a:t>
            </a:r>
          </a:p>
        </p:txBody>
      </p:sp>
      <p:sp>
        <p:nvSpPr>
          <p:cNvPr id="6" name="TextBox 5"/>
          <p:cNvSpPr txBox="1"/>
          <p:nvPr/>
        </p:nvSpPr>
        <p:spPr>
          <a:xfrm>
            <a:off x="1676400" y="1447801"/>
            <a:ext cx="2133600" cy="1200329"/>
          </a:xfrm>
          <a:prstGeom prst="rect">
            <a:avLst/>
          </a:prstGeom>
          <a:noFill/>
        </p:spPr>
        <p:txBody>
          <a:bodyPr wrap="square" rtlCol="0">
            <a:spAutoFit/>
          </a:bodyPr>
          <a:lstStyle/>
          <a:p>
            <a:pPr algn="ctr"/>
            <a:r>
              <a:rPr lang="en-US" dirty="0"/>
              <a:t>**Based on a survey of editors and peer reviewers.</a:t>
            </a:r>
          </a:p>
        </p:txBody>
      </p:sp>
    </p:spTree>
    <p:extLst>
      <p:ext uri="{BB962C8B-B14F-4D97-AF65-F5344CB8AC3E}">
        <p14:creationId xmlns:p14="http://schemas.microsoft.com/office/powerpoint/2010/main" val="120786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1" y="452718"/>
            <a:ext cx="9650784" cy="926819"/>
          </a:xfrm>
        </p:spPr>
        <p:txBody>
          <a:bodyPr>
            <a:normAutofit/>
          </a:bodyPr>
          <a:lstStyle/>
          <a:p>
            <a:r>
              <a:rPr lang="en-US" dirty="0"/>
              <a:t>Medical Writing: Editing Checklist</a:t>
            </a:r>
          </a:p>
        </p:txBody>
      </p:sp>
      <p:sp>
        <p:nvSpPr>
          <p:cNvPr id="3" name="Content Placeholder 2"/>
          <p:cNvSpPr>
            <a:spLocks noGrp="1"/>
          </p:cNvSpPr>
          <p:nvPr>
            <p:ph sz="half" idx="1"/>
          </p:nvPr>
        </p:nvSpPr>
        <p:spPr>
          <a:xfrm>
            <a:off x="242888" y="1379537"/>
            <a:ext cx="5300662" cy="4876800"/>
          </a:xfrm>
        </p:spPr>
        <p:txBody>
          <a:bodyPr>
            <a:normAutofit fontScale="25000" lnSpcReduction="20000"/>
          </a:bodyPr>
          <a:lstStyle/>
          <a:p>
            <a:pPr marL="82296" indent="0">
              <a:buNone/>
            </a:pPr>
            <a:r>
              <a:rPr lang="en-US" sz="6400" b="1" dirty="0"/>
              <a:t>General </a:t>
            </a:r>
          </a:p>
          <a:p>
            <a:pPr marL="82296" indent="0">
              <a:buNone/>
            </a:pPr>
            <a:r>
              <a:rPr lang="en-US" sz="6400" dirty="0"/>
              <a:t>□ Conforms to journal length requirements</a:t>
            </a:r>
          </a:p>
          <a:p>
            <a:pPr marL="82296" indent="0">
              <a:buNone/>
            </a:pPr>
            <a:r>
              <a:rPr lang="en-US" sz="6400" dirty="0"/>
              <a:t>□ Listed authors were major contributors </a:t>
            </a:r>
            <a:r>
              <a:rPr lang="en-US" sz="6400"/>
              <a:t>based on     ICJME </a:t>
            </a:r>
            <a:r>
              <a:rPr lang="en-US" sz="6400" dirty="0"/>
              <a:t>requirements</a:t>
            </a:r>
          </a:p>
          <a:p>
            <a:pPr marL="82296" indent="0">
              <a:buNone/>
            </a:pPr>
            <a:r>
              <a:rPr lang="en-US" sz="6400" dirty="0"/>
              <a:t>□ Has removed all patient identifiers</a:t>
            </a:r>
          </a:p>
          <a:p>
            <a:pPr marL="82296" indent="0">
              <a:buNone/>
            </a:pPr>
            <a:r>
              <a:rPr lang="en-US" sz="6400" dirty="0"/>
              <a:t>□ Includes patient consent</a:t>
            </a:r>
          </a:p>
          <a:p>
            <a:pPr marL="82296" indent="0">
              <a:buNone/>
            </a:pPr>
            <a:endParaRPr lang="en-US" sz="6400" b="1" dirty="0"/>
          </a:p>
          <a:p>
            <a:pPr marL="82296" indent="0">
              <a:buNone/>
            </a:pPr>
            <a:r>
              <a:rPr lang="en-US" sz="6400" b="1" dirty="0"/>
              <a:t>Introduction</a:t>
            </a:r>
          </a:p>
          <a:p>
            <a:pPr marL="82296" indent="0">
              <a:buNone/>
            </a:pPr>
            <a:r>
              <a:rPr lang="en-US" sz="6400" dirty="0"/>
              <a:t>□ Written in present tense</a:t>
            </a:r>
          </a:p>
          <a:p>
            <a:pPr marL="82296" indent="0">
              <a:buNone/>
            </a:pPr>
            <a:r>
              <a:rPr lang="en-US" sz="6400" dirty="0"/>
              <a:t>□ Introduces the teaching point / hypothesis</a:t>
            </a:r>
          </a:p>
          <a:p>
            <a:pPr marL="82296" indent="0">
              <a:buNone/>
            </a:pPr>
            <a:endParaRPr lang="en-US" sz="6400" b="1" dirty="0"/>
          </a:p>
          <a:p>
            <a:pPr marL="82296" indent="0">
              <a:buNone/>
            </a:pPr>
            <a:r>
              <a:rPr lang="en-US" sz="6400" b="1" dirty="0"/>
              <a:t>Case Presentation</a:t>
            </a:r>
          </a:p>
          <a:p>
            <a:pPr marL="82296" indent="0">
              <a:buNone/>
            </a:pPr>
            <a:r>
              <a:rPr lang="en-US" sz="6400" dirty="0"/>
              <a:t>□ Written in chronological order</a:t>
            </a:r>
          </a:p>
          <a:p>
            <a:pPr marL="82296" indent="0">
              <a:buNone/>
            </a:pPr>
            <a:r>
              <a:rPr lang="en-US" sz="6400" dirty="0"/>
              <a:t>□ Written in past tense</a:t>
            </a:r>
          </a:p>
          <a:p>
            <a:pPr marL="82296" indent="0">
              <a:buNone/>
            </a:pPr>
            <a:r>
              <a:rPr lang="en-US" sz="6400" dirty="0"/>
              <a:t>□ Includes outcome / follow-up of the case</a:t>
            </a:r>
          </a:p>
          <a:p>
            <a:pPr marL="82296" indent="0">
              <a:buNone/>
            </a:pPr>
            <a:endParaRPr lang="en-US" dirty="0"/>
          </a:p>
        </p:txBody>
      </p:sp>
      <p:sp>
        <p:nvSpPr>
          <p:cNvPr id="4" name="Content Placeholder 3"/>
          <p:cNvSpPr>
            <a:spLocks noGrp="1"/>
          </p:cNvSpPr>
          <p:nvPr>
            <p:ph sz="half" idx="2"/>
          </p:nvPr>
        </p:nvSpPr>
        <p:spPr>
          <a:xfrm>
            <a:off x="5654492" y="1401761"/>
            <a:ext cx="6118407" cy="5270502"/>
          </a:xfrm>
        </p:spPr>
        <p:txBody>
          <a:bodyPr>
            <a:normAutofit fontScale="25000" lnSpcReduction="20000"/>
          </a:bodyPr>
          <a:lstStyle/>
          <a:p>
            <a:pPr marL="82296" indent="0">
              <a:buNone/>
            </a:pPr>
            <a:r>
              <a:rPr lang="en-US" sz="6400" b="1" dirty="0"/>
              <a:t>Discussion/Conclusion</a:t>
            </a:r>
          </a:p>
          <a:p>
            <a:pPr marL="82296" indent="0">
              <a:buNone/>
            </a:pPr>
            <a:r>
              <a:rPr lang="en-US" sz="6400" dirty="0"/>
              <a:t>□ Includes a focused teaching point</a:t>
            </a:r>
          </a:p>
          <a:p>
            <a:pPr marL="82296" indent="0">
              <a:buNone/>
            </a:pPr>
            <a:endParaRPr lang="en-US" sz="6400" b="1" dirty="0"/>
          </a:p>
          <a:p>
            <a:pPr marL="82296" indent="0">
              <a:buNone/>
            </a:pPr>
            <a:r>
              <a:rPr lang="en-US" sz="6400" b="1" dirty="0"/>
              <a:t>References </a:t>
            </a:r>
          </a:p>
          <a:p>
            <a:pPr marL="82296" indent="0">
              <a:buNone/>
            </a:pPr>
            <a:r>
              <a:rPr lang="en-US" sz="6400" dirty="0"/>
              <a:t>□ Appropriate number of references (2-10)</a:t>
            </a:r>
          </a:p>
          <a:p>
            <a:pPr marL="82296" indent="0">
              <a:buNone/>
            </a:pPr>
            <a:r>
              <a:rPr lang="en-US" sz="6400" dirty="0"/>
              <a:t>□ Cites primary literature</a:t>
            </a:r>
          </a:p>
          <a:p>
            <a:pPr marL="82296" indent="0">
              <a:buNone/>
            </a:pPr>
            <a:r>
              <a:rPr lang="en-US" sz="6400" dirty="0"/>
              <a:t>□ Consistent reference formatting</a:t>
            </a:r>
          </a:p>
          <a:p>
            <a:pPr marL="82296" indent="0">
              <a:buNone/>
            </a:pPr>
            <a:endParaRPr lang="en-US" sz="6400" b="1" dirty="0"/>
          </a:p>
          <a:p>
            <a:pPr marL="82296" indent="0">
              <a:buNone/>
            </a:pPr>
            <a:r>
              <a:rPr lang="en-US" sz="6400" b="1" dirty="0"/>
              <a:t>Grammar and Style</a:t>
            </a:r>
          </a:p>
          <a:p>
            <a:pPr marL="82296" indent="0">
              <a:buNone/>
            </a:pPr>
            <a:r>
              <a:rPr lang="en-US" sz="6400" dirty="0"/>
              <a:t>□ Reviewed for spelling errors</a:t>
            </a:r>
          </a:p>
          <a:p>
            <a:pPr marL="82296" indent="0">
              <a:buNone/>
            </a:pPr>
            <a:r>
              <a:rPr lang="en-US" sz="6400" dirty="0"/>
              <a:t>□ Does not use jargon, back-formations, or eponyms</a:t>
            </a:r>
          </a:p>
          <a:p>
            <a:pPr marL="82296" indent="0">
              <a:buNone/>
            </a:pPr>
            <a:r>
              <a:rPr lang="en-US" sz="6400" dirty="0"/>
              <a:t>□ Writes out all abbreviations upon first mention</a:t>
            </a:r>
          </a:p>
          <a:p>
            <a:pPr marL="82296" indent="0">
              <a:buNone/>
            </a:pPr>
            <a:r>
              <a:rPr lang="en-US" sz="6400" dirty="0"/>
              <a:t>□ Includes units of measure for all numerical values</a:t>
            </a:r>
          </a:p>
          <a:p>
            <a:pPr marL="82296" indent="0">
              <a:buNone/>
            </a:pPr>
            <a:r>
              <a:rPr lang="en-US" sz="6400" dirty="0"/>
              <a:t>□ Includes normal values for all but common laboratory values</a:t>
            </a:r>
          </a:p>
          <a:p>
            <a:pPr marL="82296" indent="0">
              <a:buNone/>
            </a:pPr>
            <a:endParaRPr lang="en-US" sz="1400" dirty="0"/>
          </a:p>
        </p:txBody>
      </p:sp>
    </p:spTree>
    <p:extLst>
      <p:ext uri="{BB962C8B-B14F-4D97-AF65-F5344CB8AC3E}">
        <p14:creationId xmlns:p14="http://schemas.microsoft.com/office/powerpoint/2010/main" val="3449018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7AF8-175C-6BFA-BE62-DABF40729B0F}"/>
              </a:ext>
            </a:extLst>
          </p:cNvPr>
          <p:cNvSpPr>
            <a:spLocks noGrp="1"/>
          </p:cNvSpPr>
          <p:nvPr>
            <p:ph type="title"/>
          </p:nvPr>
        </p:nvSpPr>
        <p:spPr/>
        <p:txBody>
          <a:bodyPr/>
          <a:lstStyle/>
          <a:p>
            <a:r>
              <a:rPr lang="en-US" dirty="0"/>
              <a:t>National Gen Med Meetings 2024</a:t>
            </a:r>
          </a:p>
        </p:txBody>
      </p:sp>
      <p:sp>
        <p:nvSpPr>
          <p:cNvPr id="3" name="Content Placeholder 2">
            <a:extLst>
              <a:ext uri="{FF2B5EF4-FFF2-40B4-BE49-F238E27FC236}">
                <a16:creationId xmlns:a16="http://schemas.microsoft.com/office/drawing/2014/main" id="{E3808D74-A8D2-7B5A-7E0B-72C02D42F8BD}"/>
              </a:ext>
            </a:extLst>
          </p:cNvPr>
          <p:cNvSpPr>
            <a:spLocks noGrp="1"/>
          </p:cNvSpPr>
          <p:nvPr>
            <p:ph idx="1"/>
          </p:nvPr>
        </p:nvSpPr>
        <p:spPr>
          <a:xfrm>
            <a:off x="798512" y="1653525"/>
            <a:ext cx="9070702" cy="4495027"/>
          </a:xfrm>
        </p:spPr>
        <p:txBody>
          <a:bodyPr>
            <a:noAutofit/>
          </a:bodyPr>
          <a:lstStyle/>
          <a:p>
            <a:r>
              <a:rPr lang="en-US" sz="2400" dirty="0"/>
              <a:t>ACP</a:t>
            </a:r>
          </a:p>
          <a:p>
            <a:pPr lvl="1"/>
            <a:r>
              <a:rPr lang="en-US" sz="2400" dirty="0"/>
              <a:t>Deadline Nov 29</a:t>
            </a:r>
          </a:p>
          <a:p>
            <a:pPr lvl="1"/>
            <a:r>
              <a:rPr lang="en-US" sz="2400" dirty="0"/>
              <a:t>Meeting in Boston, MA April 18-20</a:t>
            </a:r>
          </a:p>
          <a:p>
            <a:r>
              <a:rPr lang="en-US" sz="2400" dirty="0"/>
              <a:t>SHM</a:t>
            </a:r>
          </a:p>
          <a:p>
            <a:pPr lvl="1"/>
            <a:r>
              <a:rPr lang="en-US" sz="2400" dirty="0"/>
              <a:t>Deadline Nov 28</a:t>
            </a:r>
          </a:p>
          <a:p>
            <a:pPr lvl="1"/>
            <a:r>
              <a:rPr lang="en-US" sz="2400" dirty="0"/>
              <a:t>Meeting in San Diego, CA April 12-15</a:t>
            </a:r>
          </a:p>
          <a:p>
            <a:r>
              <a:rPr lang="en-US" sz="2400" dirty="0"/>
              <a:t>SGIM</a:t>
            </a:r>
          </a:p>
          <a:p>
            <a:pPr lvl="1"/>
            <a:r>
              <a:rPr lang="en-US" sz="2400" dirty="0"/>
              <a:t>Deadline Dec 19</a:t>
            </a:r>
          </a:p>
          <a:p>
            <a:pPr lvl="1"/>
            <a:r>
              <a:rPr lang="en-US" sz="2400" dirty="0"/>
              <a:t>Meeting in Boston, MA May 15-18 </a:t>
            </a:r>
          </a:p>
        </p:txBody>
      </p:sp>
    </p:spTree>
    <p:extLst>
      <p:ext uri="{BB962C8B-B14F-4D97-AF65-F5344CB8AC3E}">
        <p14:creationId xmlns:p14="http://schemas.microsoft.com/office/powerpoint/2010/main" val="4071728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EEAB-8B23-19F3-A1F6-38C923321163}"/>
              </a:ext>
            </a:extLst>
          </p:cNvPr>
          <p:cNvSpPr>
            <a:spLocks noGrp="1"/>
          </p:cNvSpPr>
          <p:nvPr>
            <p:ph type="title"/>
          </p:nvPr>
        </p:nvSpPr>
        <p:spPr/>
        <p:txBody>
          <a:bodyPr/>
          <a:lstStyle/>
          <a:p>
            <a:r>
              <a:rPr lang="en-US" dirty="0"/>
              <a:t>Keep your eyes open for…</a:t>
            </a:r>
          </a:p>
        </p:txBody>
      </p:sp>
      <p:sp>
        <p:nvSpPr>
          <p:cNvPr id="3" name="Content Placeholder 2">
            <a:extLst>
              <a:ext uri="{FF2B5EF4-FFF2-40B4-BE49-F238E27FC236}">
                <a16:creationId xmlns:a16="http://schemas.microsoft.com/office/drawing/2014/main" id="{AC7E02B2-D574-CF95-B782-24908CBA386C}"/>
              </a:ext>
            </a:extLst>
          </p:cNvPr>
          <p:cNvSpPr>
            <a:spLocks noGrp="1"/>
          </p:cNvSpPr>
          <p:nvPr>
            <p:ph idx="1"/>
          </p:nvPr>
        </p:nvSpPr>
        <p:spPr/>
        <p:txBody>
          <a:bodyPr>
            <a:normAutofit/>
          </a:bodyPr>
          <a:lstStyle/>
          <a:p>
            <a:r>
              <a:rPr lang="en-US" sz="2800" dirty="0"/>
              <a:t>Abstract Review Session early November</a:t>
            </a:r>
          </a:p>
        </p:txBody>
      </p:sp>
    </p:spTree>
    <p:extLst>
      <p:ext uri="{BB962C8B-B14F-4D97-AF65-F5344CB8AC3E}">
        <p14:creationId xmlns:p14="http://schemas.microsoft.com/office/powerpoint/2010/main" val="951060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07CB9-B182-33A7-C5C1-AD7F3DFDA7FB}"/>
              </a:ext>
            </a:extLst>
          </p:cNvPr>
          <p:cNvSpPr>
            <a:spLocks noGrp="1"/>
          </p:cNvSpPr>
          <p:nvPr>
            <p:ph type="title"/>
          </p:nvPr>
        </p:nvSpPr>
        <p:spPr/>
        <p:txBody>
          <a:bodyPr/>
          <a:lstStyle/>
          <a:p>
            <a:r>
              <a:rPr lang="en-US" dirty="0"/>
              <a:t>Go forth and write!</a:t>
            </a:r>
          </a:p>
        </p:txBody>
      </p:sp>
      <p:pic>
        <p:nvPicPr>
          <p:cNvPr id="6146" name="Picture 2" descr="Dwight Office Tv GIF by The Office">
            <a:extLst>
              <a:ext uri="{FF2B5EF4-FFF2-40B4-BE49-F238E27FC236}">
                <a16:creationId xmlns:a16="http://schemas.microsoft.com/office/drawing/2014/main" id="{1BF4FE6E-DACC-EB7A-8D2D-3F36375689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0163" y="1853248"/>
            <a:ext cx="5252275" cy="437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81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8780-A0C8-4346-B528-9D83EB7C8F0F}"/>
              </a:ext>
            </a:extLst>
          </p:cNvPr>
          <p:cNvSpPr>
            <a:spLocks noGrp="1"/>
          </p:cNvSpPr>
          <p:nvPr>
            <p:ph type="title"/>
          </p:nvPr>
        </p:nvSpPr>
        <p:spPr>
          <a:xfrm>
            <a:off x="369117" y="452718"/>
            <a:ext cx="9681718" cy="688185"/>
          </a:xfrm>
        </p:spPr>
        <p:txBody>
          <a:bodyPr/>
          <a:lstStyle/>
          <a:p>
            <a:r>
              <a:rPr lang="en-US" dirty="0"/>
              <a:t>Make it count 2x, 3x, 4x…</a:t>
            </a:r>
          </a:p>
        </p:txBody>
      </p:sp>
      <p:sp>
        <p:nvSpPr>
          <p:cNvPr id="3" name="Content Placeholder 2">
            <a:extLst>
              <a:ext uri="{FF2B5EF4-FFF2-40B4-BE49-F238E27FC236}">
                <a16:creationId xmlns:a16="http://schemas.microsoft.com/office/drawing/2014/main" id="{7353ABC7-76F0-4238-8C2B-6A4A708E322A}"/>
              </a:ext>
            </a:extLst>
          </p:cNvPr>
          <p:cNvSpPr>
            <a:spLocks noGrp="1"/>
          </p:cNvSpPr>
          <p:nvPr>
            <p:ph idx="1"/>
          </p:nvPr>
        </p:nvSpPr>
        <p:spPr>
          <a:xfrm>
            <a:off x="369118" y="1736522"/>
            <a:ext cx="9680736" cy="4511878"/>
          </a:xfrm>
        </p:spPr>
        <p:txBody>
          <a:bodyPr>
            <a:normAutofit/>
          </a:bodyPr>
          <a:lstStyle/>
          <a:p>
            <a:r>
              <a:rPr lang="en-US" sz="2400" dirty="0"/>
              <a:t>Most meetings will accept abstracts that have been presented at other meetings</a:t>
            </a:r>
          </a:p>
          <a:p>
            <a:pPr marL="0" indent="0">
              <a:buNone/>
            </a:pPr>
            <a:endParaRPr lang="en-US" sz="2400" dirty="0"/>
          </a:p>
          <a:p>
            <a:r>
              <a:rPr lang="en-US" sz="2400" dirty="0"/>
              <a:t>Don’t forget about regional meetings!</a:t>
            </a:r>
          </a:p>
          <a:p>
            <a:pPr lvl="1"/>
            <a:r>
              <a:rPr lang="en-US" sz="2200" dirty="0"/>
              <a:t>SHM NY/Westchester abstract competition deadline is 10/22</a:t>
            </a:r>
          </a:p>
        </p:txBody>
      </p:sp>
    </p:spTree>
    <p:extLst>
      <p:ext uri="{BB962C8B-B14F-4D97-AF65-F5344CB8AC3E}">
        <p14:creationId xmlns:p14="http://schemas.microsoft.com/office/powerpoint/2010/main" val="1856455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928E-164D-4D00-9FF9-F5CA401CA421}"/>
              </a:ext>
            </a:extLst>
          </p:cNvPr>
          <p:cNvSpPr>
            <a:spLocks noGrp="1"/>
          </p:cNvSpPr>
          <p:nvPr>
            <p:ph type="title"/>
          </p:nvPr>
        </p:nvSpPr>
        <p:spPr/>
        <p:txBody>
          <a:bodyPr/>
          <a:lstStyle/>
          <a:p>
            <a:r>
              <a:rPr lang="en-US" dirty="0"/>
              <a:t>For Manuscripts</a:t>
            </a:r>
          </a:p>
        </p:txBody>
      </p:sp>
      <p:sp>
        <p:nvSpPr>
          <p:cNvPr id="3" name="Content Placeholder 2">
            <a:extLst>
              <a:ext uri="{FF2B5EF4-FFF2-40B4-BE49-F238E27FC236}">
                <a16:creationId xmlns:a16="http://schemas.microsoft.com/office/drawing/2014/main" id="{D63C094B-6831-4E1D-8804-BE44287FA78F}"/>
              </a:ext>
            </a:extLst>
          </p:cNvPr>
          <p:cNvSpPr>
            <a:spLocks noGrp="1"/>
          </p:cNvSpPr>
          <p:nvPr>
            <p:ph idx="1"/>
          </p:nvPr>
        </p:nvSpPr>
        <p:spPr>
          <a:xfrm>
            <a:off x="646112" y="1988192"/>
            <a:ext cx="9403742" cy="4260208"/>
          </a:xfrm>
        </p:spPr>
        <p:txBody>
          <a:bodyPr>
            <a:normAutofit/>
          </a:bodyPr>
          <a:lstStyle/>
          <a:p>
            <a:r>
              <a:rPr lang="en-US" sz="2400" dirty="0"/>
              <a:t>Get consent from patient or NOK</a:t>
            </a:r>
          </a:p>
          <a:p>
            <a:r>
              <a:rPr lang="en-US" sz="2400" dirty="0"/>
              <a:t>Use Journal-finder software:</a:t>
            </a:r>
          </a:p>
          <a:p>
            <a:pPr lvl="1"/>
            <a:r>
              <a:rPr lang="en-US" sz="2400" dirty="0"/>
              <a:t>JANE (Journal/Author Name Estimator)</a:t>
            </a:r>
          </a:p>
          <a:p>
            <a:r>
              <a:rPr lang="en-US" sz="2400" dirty="0"/>
              <a:t>Pick the right audience</a:t>
            </a:r>
          </a:p>
          <a:p>
            <a:r>
              <a:rPr lang="en-US" sz="2400" dirty="0"/>
              <a:t>Review Instructions for Authors</a:t>
            </a:r>
          </a:p>
          <a:p>
            <a:r>
              <a:rPr lang="en-US" sz="2400" dirty="0"/>
              <a:t>Browse examples</a:t>
            </a:r>
          </a:p>
          <a:p>
            <a:r>
              <a:rPr lang="en-US" sz="2400" dirty="0"/>
              <a:t>Find out about fees – check out the no-fee list Sheryl Ramer put together </a:t>
            </a:r>
          </a:p>
        </p:txBody>
      </p:sp>
    </p:spTree>
    <p:extLst>
      <p:ext uri="{BB962C8B-B14F-4D97-AF65-F5344CB8AC3E}">
        <p14:creationId xmlns:p14="http://schemas.microsoft.com/office/powerpoint/2010/main" val="194595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0249-33B2-7C48-513F-93783186A3D5}"/>
              </a:ext>
            </a:extLst>
          </p:cNvPr>
          <p:cNvSpPr>
            <a:spLocks noGrp="1"/>
          </p:cNvSpPr>
          <p:nvPr>
            <p:ph type="title"/>
          </p:nvPr>
        </p:nvSpPr>
        <p:spPr/>
        <p:txBody>
          <a:bodyPr/>
          <a:lstStyle/>
          <a:p>
            <a:r>
              <a:rPr lang="en-US" dirty="0"/>
              <a:t>Choosing a case</a:t>
            </a:r>
          </a:p>
        </p:txBody>
      </p:sp>
      <p:sp>
        <p:nvSpPr>
          <p:cNvPr id="3" name="Content Placeholder 2">
            <a:extLst>
              <a:ext uri="{FF2B5EF4-FFF2-40B4-BE49-F238E27FC236}">
                <a16:creationId xmlns:a16="http://schemas.microsoft.com/office/drawing/2014/main" id="{980C8284-BD01-CA1A-6261-470690EE8DE8}"/>
              </a:ext>
            </a:extLst>
          </p:cNvPr>
          <p:cNvSpPr>
            <a:spLocks noGrp="1"/>
          </p:cNvSpPr>
          <p:nvPr>
            <p:ph idx="1"/>
          </p:nvPr>
        </p:nvSpPr>
        <p:spPr>
          <a:xfrm>
            <a:off x="441434" y="2052918"/>
            <a:ext cx="10930759" cy="4195481"/>
          </a:xfrm>
        </p:spPr>
        <p:txBody>
          <a:bodyPr/>
          <a:lstStyle/>
          <a:p>
            <a:r>
              <a:rPr lang="en-US" sz="2400" dirty="0"/>
              <a:t>New, rare, or unusual condition</a:t>
            </a:r>
          </a:p>
          <a:p>
            <a:r>
              <a:rPr lang="en-US" sz="2400" dirty="0"/>
              <a:t>Unusual presentation of a common disease</a:t>
            </a:r>
          </a:p>
          <a:p>
            <a:r>
              <a:rPr lang="en-US" sz="2400" dirty="0"/>
              <a:t>Adverse drug effect</a:t>
            </a:r>
          </a:p>
          <a:p>
            <a:r>
              <a:rPr lang="en-US" sz="2400" dirty="0"/>
              <a:t>Novel treatment approach</a:t>
            </a:r>
          </a:p>
          <a:p>
            <a:r>
              <a:rPr lang="en-US" sz="2400" dirty="0"/>
              <a:t>More cost-effective diagnostic or therapeutic approach</a:t>
            </a:r>
          </a:p>
          <a:p>
            <a:r>
              <a:rPr lang="en-US" sz="2400" dirty="0"/>
              <a:t>Rare complication of disease or treatment</a:t>
            </a:r>
          </a:p>
          <a:p>
            <a:endParaRPr lang="en-US" dirty="0"/>
          </a:p>
        </p:txBody>
      </p:sp>
      <p:pic>
        <p:nvPicPr>
          <p:cNvPr id="1026" name="Picture 2" descr="Plains Zebra | National Geographic">
            <a:extLst>
              <a:ext uri="{FF2B5EF4-FFF2-40B4-BE49-F238E27FC236}">
                <a16:creationId xmlns:a16="http://schemas.microsoft.com/office/drawing/2014/main" id="{C098D34F-95D0-9B64-5508-3C58A52D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8034" y="0"/>
            <a:ext cx="1757855" cy="234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07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2475-B06F-8FCB-B10C-EDE7A9822EB2}"/>
              </a:ext>
            </a:extLst>
          </p:cNvPr>
          <p:cNvSpPr>
            <a:spLocks noGrp="1"/>
          </p:cNvSpPr>
          <p:nvPr>
            <p:ph type="title"/>
          </p:nvPr>
        </p:nvSpPr>
        <p:spPr/>
        <p:txBody>
          <a:bodyPr/>
          <a:lstStyle/>
          <a:p>
            <a:r>
              <a:rPr lang="en-US" dirty="0"/>
              <a:t>Literature Review</a:t>
            </a:r>
          </a:p>
        </p:txBody>
      </p:sp>
      <p:sp>
        <p:nvSpPr>
          <p:cNvPr id="3" name="Content Placeholder 2">
            <a:extLst>
              <a:ext uri="{FF2B5EF4-FFF2-40B4-BE49-F238E27FC236}">
                <a16:creationId xmlns:a16="http://schemas.microsoft.com/office/drawing/2014/main" id="{F6BF19CB-FC5B-F5B5-B45D-6909B141F796}"/>
              </a:ext>
            </a:extLst>
          </p:cNvPr>
          <p:cNvSpPr>
            <a:spLocks noGrp="1"/>
          </p:cNvSpPr>
          <p:nvPr>
            <p:ph idx="1"/>
          </p:nvPr>
        </p:nvSpPr>
        <p:spPr>
          <a:xfrm>
            <a:off x="557048" y="1639614"/>
            <a:ext cx="9492805" cy="4608785"/>
          </a:xfrm>
        </p:spPr>
        <p:txBody>
          <a:bodyPr>
            <a:normAutofit/>
          </a:bodyPr>
          <a:lstStyle/>
          <a:p>
            <a:r>
              <a:rPr lang="en-US" sz="2400" dirty="0"/>
              <a:t>Do your research </a:t>
            </a:r>
            <a:r>
              <a:rPr lang="en-US" sz="2400" i="1" dirty="0"/>
              <a:t>before</a:t>
            </a:r>
            <a:r>
              <a:rPr lang="en-US" sz="2400" dirty="0"/>
              <a:t> you begin writing</a:t>
            </a:r>
          </a:p>
          <a:p>
            <a:endParaRPr lang="en-US" sz="2400" dirty="0"/>
          </a:p>
          <a:p>
            <a:r>
              <a:rPr lang="en-US" sz="2400" dirty="0"/>
              <a:t>Use the </a:t>
            </a:r>
            <a:r>
              <a:rPr lang="en-US" sz="2400" u="sng" dirty="0"/>
              <a:t>primary</a:t>
            </a:r>
            <a:r>
              <a:rPr lang="en-US" sz="2400" dirty="0"/>
              <a:t> literature</a:t>
            </a:r>
          </a:p>
          <a:p>
            <a:pPr lvl="1"/>
            <a:r>
              <a:rPr lang="en-US" sz="2400" dirty="0"/>
              <a:t>PubMed, MEDLINE, Cochrane Reviews</a:t>
            </a:r>
          </a:p>
          <a:p>
            <a:pPr lvl="1"/>
            <a:r>
              <a:rPr lang="en-US" sz="2400" dirty="0">
                <a:solidFill>
                  <a:srgbClr val="FF0000"/>
                </a:solidFill>
              </a:rPr>
              <a:t>NOT UpToDate!</a:t>
            </a:r>
          </a:p>
          <a:p>
            <a:endParaRPr lang="en-US" sz="2400" dirty="0"/>
          </a:p>
          <a:p>
            <a:r>
              <a:rPr lang="en-US" sz="2400" dirty="0"/>
              <a:t>Narrow your focus to what is unique about your case</a:t>
            </a:r>
          </a:p>
          <a:p>
            <a:pPr lvl="1"/>
            <a:r>
              <a:rPr lang="en-US" sz="2400" dirty="0"/>
              <a:t>What are you trying to teach?</a:t>
            </a:r>
          </a:p>
          <a:p>
            <a:endParaRPr lang="en-US" dirty="0"/>
          </a:p>
        </p:txBody>
      </p:sp>
    </p:spTree>
    <p:extLst>
      <p:ext uri="{BB962C8B-B14F-4D97-AF65-F5344CB8AC3E}">
        <p14:creationId xmlns:p14="http://schemas.microsoft.com/office/powerpoint/2010/main" val="22423640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{1BEA1C92-C939-D743-A639-7F40D1111548}tf10001062</Template>
  <TotalTime>2954</TotalTime>
  <Words>5417</Words>
  <Application>Microsoft Office PowerPoint</Application>
  <PresentationFormat>Widescreen</PresentationFormat>
  <Paragraphs>592</Paragraphs>
  <Slides>51</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Century Gothic</vt:lpstr>
      <vt:lpstr>Wingdings 3</vt:lpstr>
      <vt:lpstr>Ion</vt:lpstr>
      <vt:lpstr>Writing a Case Report</vt:lpstr>
      <vt:lpstr>Acknowledgements</vt:lpstr>
      <vt:lpstr>What are we talking about?</vt:lpstr>
      <vt:lpstr>Why bother?</vt:lpstr>
      <vt:lpstr>National Gen Med Meetings 2024</vt:lpstr>
      <vt:lpstr>Make it count 2x, 3x, 4x…</vt:lpstr>
      <vt:lpstr>For Manuscripts</vt:lpstr>
      <vt:lpstr>Choosing a case</vt:lpstr>
      <vt:lpstr>Literature Review</vt:lpstr>
      <vt:lpstr>Choose a Mentor</vt:lpstr>
      <vt:lpstr>Mentors for Case Reports – list is dynamic</vt:lpstr>
      <vt:lpstr>Assemble a team</vt:lpstr>
      <vt:lpstr>Outline</vt:lpstr>
      <vt:lpstr>Start Writing</vt:lpstr>
      <vt:lpstr>Writing order is backwards</vt:lpstr>
      <vt:lpstr>Writing order is backwards</vt:lpstr>
      <vt:lpstr>The Case Presentation</vt:lpstr>
      <vt:lpstr>Case Presentation</vt:lpstr>
      <vt:lpstr>Learning Objectives</vt:lpstr>
      <vt:lpstr>The Discussion</vt:lpstr>
      <vt:lpstr>The Introduction</vt:lpstr>
      <vt:lpstr>PowerPoint Presentation</vt:lpstr>
      <vt:lpstr>Conclusion</vt:lpstr>
      <vt:lpstr>Abstract</vt:lpstr>
      <vt:lpstr>Title</vt:lpstr>
      <vt:lpstr>References</vt:lpstr>
      <vt:lpstr>Reference Management Software</vt:lpstr>
      <vt:lpstr>General Writing Tips</vt:lpstr>
      <vt:lpstr>Sentence length</vt:lpstr>
      <vt:lpstr>Verbs: Active vs Passive Voice</vt:lpstr>
      <vt:lpstr>Active vs Passive Voice: Examples</vt:lpstr>
      <vt:lpstr>Abbreviations</vt:lpstr>
      <vt:lpstr>Labs</vt:lpstr>
      <vt:lpstr>Units of Measure</vt:lpstr>
      <vt:lpstr>Units of Measure</vt:lpstr>
      <vt:lpstr>Word Choice</vt:lpstr>
      <vt:lpstr>Be Concise</vt:lpstr>
      <vt:lpstr>Be Concise</vt:lpstr>
      <vt:lpstr>Avoid Jargon</vt:lpstr>
      <vt:lpstr>Editing and Proofreading</vt:lpstr>
      <vt:lpstr>Self-Editing: Tips</vt:lpstr>
      <vt:lpstr>Verbs: Present Tense</vt:lpstr>
      <vt:lpstr>Verbs: Past Tense</vt:lpstr>
      <vt:lpstr>Respect for Patients</vt:lpstr>
      <vt:lpstr>Respect for Patients</vt:lpstr>
      <vt:lpstr>Bacteria names</vt:lpstr>
      <vt:lpstr>Commonly Misused Words</vt:lpstr>
      <vt:lpstr>Common Errors in Medical Writing </vt:lpstr>
      <vt:lpstr>Medical Writing: Editing Checklist</vt:lpstr>
      <vt:lpstr>Keep your eyes open for…</vt:lpstr>
      <vt:lpstr>Go forth and write!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a Case Report</dc:title>
  <dc:creator>Ben Thompson</dc:creator>
  <cp:lastModifiedBy>Kanevsky, Julie</cp:lastModifiedBy>
  <cp:revision>32</cp:revision>
  <cp:lastPrinted>2022-10-17T00:01:11Z</cp:lastPrinted>
  <dcterms:created xsi:type="dcterms:W3CDTF">2022-10-16T19:34:50Z</dcterms:created>
  <dcterms:modified xsi:type="dcterms:W3CDTF">2023-09-29T15:52:31Z</dcterms:modified>
</cp:coreProperties>
</file>