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5"/>
          </a:solidFill>
        </a:fill>
      </a:tcStyle>
    </a:wholeTbl>
    <a:band2H>
      <a:tcTxStyle b="def" i="def"/>
      <a:tcStyle>
        <a:tcBdr/>
        <a:fill>
          <a:solidFill>
            <a:srgbClr val="E7E7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8E8"/>
          </a:solidFill>
        </a:fill>
      </a:tcStyle>
    </a:wholeTbl>
    <a:band2H>
      <a:tcTxStyle b="def" i="def"/>
      <a:tcStyle>
        <a:tcBdr/>
        <a:fill>
          <a:solidFill>
            <a:srgbClr val="E7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hape 30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ov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dy Level One…"/>
          <p:cNvSpPr txBox="1"/>
          <p:nvPr>
            <p:ph type="body" sz="quarter" idx="1" hasCustomPrompt="1"/>
          </p:nvPr>
        </p:nvSpPr>
        <p:spPr>
          <a:xfrm>
            <a:off x="0" y="2047063"/>
            <a:ext cx="9144000" cy="58641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b="1" sz="2800"/>
            </a:lvl1pPr>
            <a:lvl2pPr marL="0" indent="457200" algn="ctr">
              <a:buClrTx/>
              <a:buSzTx/>
              <a:buNone/>
              <a:defRPr b="1" sz="2800"/>
            </a:lvl2pPr>
            <a:lvl3pPr marL="0" indent="914400" algn="ctr">
              <a:buClrTx/>
              <a:buSzTx/>
              <a:buNone/>
              <a:defRPr b="1" sz="2800"/>
            </a:lvl3pPr>
            <a:lvl4pPr marL="0" indent="1371600" algn="ctr">
              <a:buClrTx/>
              <a:buSzTx/>
              <a:buNone/>
              <a:defRPr b="1" sz="2800"/>
            </a:lvl4pPr>
            <a:lvl5pPr marL="0" indent="1828800" algn="ctr">
              <a:buClrTx/>
              <a:buSzTx/>
              <a:buNone/>
              <a:defRPr b="1" sz="2800"/>
            </a:lvl5pPr>
          </a:lstStyle>
          <a:p>
            <a:pPr/>
            <a:r>
              <a:t>CLICK TO EDIT MASTER TITLE STYLE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" name="Text Placeholder 10"/>
          <p:cNvSpPr/>
          <p:nvPr>
            <p:ph type="body" sz="quarter" idx="21" hasCustomPrompt="1"/>
          </p:nvPr>
        </p:nvSpPr>
        <p:spPr>
          <a:xfrm>
            <a:off x="0" y="2633472"/>
            <a:ext cx="9144000" cy="665164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>
                <a:solidFill>
                  <a:srgbClr val="4597CB"/>
                </a:solidFill>
              </a:defRPr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454023" y="4800600"/>
            <a:ext cx="8232776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idx="21"/>
          </p:nvPr>
        </p:nvSpPr>
        <p:spPr>
          <a:xfrm>
            <a:off x="454023" y="1012825"/>
            <a:ext cx="8232776" cy="37877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457200" y="5440970"/>
            <a:ext cx="8229600" cy="47982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7" name="Rectangle 5"/>
          <p:cNvSpPr/>
          <p:nvPr/>
        </p:nvSpPr>
        <p:spPr>
          <a:xfrm>
            <a:off x="0" y="-1"/>
            <a:ext cx="9144000" cy="3426692"/>
          </a:xfrm>
          <a:prstGeom prst="rect">
            <a:avLst/>
          </a:prstGeom>
          <a:solidFill>
            <a:srgbClr val="131B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n w="9525" cap="flat">
                  <a:solidFill>
                    <a:srgbClr val="131B4D"/>
                  </a:solidFill>
                  <a:prstDash val="solid"/>
                  <a:round/>
                </a:ln>
                <a:solidFill>
                  <a:srgbClr val="131B4D"/>
                </a:solidFill>
              </a:defRPr>
            </a:pPr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1" y="409751"/>
            <a:ext cx="1998132" cy="372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1381" y="2949150"/>
            <a:ext cx="5141238" cy="959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ctangle 5"/>
          <p:cNvSpPr/>
          <p:nvPr/>
        </p:nvSpPr>
        <p:spPr>
          <a:xfrm>
            <a:off x="350982" y="267854"/>
            <a:ext cx="2835563" cy="8589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over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6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7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4856" y="4788060"/>
            <a:ext cx="4354286" cy="8128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ctangle 3"/>
          <p:cNvSpPr/>
          <p:nvPr/>
        </p:nvSpPr>
        <p:spPr>
          <a:xfrm>
            <a:off x="310895" y="301752"/>
            <a:ext cx="2862074" cy="715279"/>
          </a:xfrm>
          <a:prstGeom prst="rect">
            <a:avLst/>
          </a:prstGeom>
          <a:solidFill>
            <a:srgbClr val="131B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Body Level One…"/>
          <p:cNvSpPr txBox="1"/>
          <p:nvPr>
            <p:ph type="body" sz="quarter" idx="1" hasCustomPrompt="1"/>
          </p:nvPr>
        </p:nvSpPr>
        <p:spPr>
          <a:xfrm>
            <a:off x="0" y="2046097"/>
            <a:ext cx="9144000" cy="58737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b="1" sz="2800"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None/>
              <a:defRPr b="1" sz="2800"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None/>
              <a:defRPr b="1" sz="2800"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None/>
              <a:defRPr b="1" sz="2800"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None/>
              <a:defRPr b="1" sz="2800">
                <a:solidFill>
                  <a:srgbClr val="FFFFFF"/>
                </a:solidFill>
              </a:defRPr>
            </a:lvl5pPr>
          </a:lstStyle>
          <a:p>
            <a:pPr/>
            <a:r>
              <a:t>CLICK TO EDIT MASTER TITLE STYLE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2" name="Text Placeholder 10"/>
          <p:cNvSpPr/>
          <p:nvPr>
            <p:ph type="body" sz="quarter" idx="21" hasCustomPrompt="1"/>
          </p:nvPr>
        </p:nvSpPr>
        <p:spPr>
          <a:xfrm>
            <a:off x="0" y="2642807"/>
            <a:ext cx="9144000" cy="6651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>
                <a:solidFill>
                  <a:srgbClr val="4597CB"/>
                </a:solidFill>
              </a:defRPr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genda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4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" name="Agenda"/>
          <p:cNvSpPr txBox="1"/>
          <p:nvPr>
            <p:ph type="title" hasCustomPrompt="1"/>
          </p:nvPr>
        </p:nvSpPr>
        <p:spPr>
          <a:xfrm>
            <a:off x="457200" y="1376269"/>
            <a:ext cx="8229600" cy="4058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CBE2"/>
                </a:solidFill>
              </a:defRPr>
            </a:lvl1pPr>
          </a:lstStyle>
          <a:p>
            <a:pPr/>
            <a:r>
              <a:t>Agenda</a:t>
            </a:r>
          </a:p>
        </p:txBody>
      </p:sp>
      <p:sp>
        <p:nvSpPr>
          <p:cNvPr id="146" name="Body Level One…"/>
          <p:cNvSpPr txBox="1"/>
          <p:nvPr>
            <p:ph type="body" idx="1"/>
          </p:nvPr>
        </p:nvSpPr>
        <p:spPr>
          <a:xfrm>
            <a:off x="457200" y="2057400"/>
            <a:ext cx="8229600" cy="39615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8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CBE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0" name="Body Level One…"/>
          <p:cNvSpPr txBox="1"/>
          <p:nvPr>
            <p:ph type="body" idx="1"/>
          </p:nvPr>
        </p:nvSpPr>
        <p:spPr>
          <a:xfrm>
            <a:off x="457200" y="2503299"/>
            <a:ext cx="8229600" cy="35156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0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3" name="Title Text"/>
          <p:cNvSpPr txBox="1"/>
          <p:nvPr>
            <p:ph type="title"/>
          </p:nvPr>
        </p:nvSpPr>
        <p:spPr>
          <a:xfrm>
            <a:off x="457200" y="4564841"/>
            <a:ext cx="8229600" cy="120413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88CBE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4" name="Body Level One…"/>
          <p:cNvSpPr txBox="1"/>
          <p:nvPr>
            <p:ph type="body" sz="quarter" idx="1"/>
          </p:nvPr>
        </p:nvSpPr>
        <p:spPr>
          <a:xfrm>
            <a:off x="457200" y="2906713"/>
            <a:ext cx="8229600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18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4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5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6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CBE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8" name="Body Level One…"/>
          <p:cNvSpPr txBox="1"/>
          <p:nvPr>
            <p:ph type="body" sz="half" idx="1"/>
          </p:nvPr>
        </p:nvSpPr>
        <p:spPr>
          <a:xfrm>
            <a:off x="457200" y="2160030"/>
            <a:ext cx="4038600" cy="39386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8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9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CBE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2" name="Body Level One…"/>
          <p:cNvSpPr txBox="1"/>
          <p:nvPr>
            <p:ph type="body" sz="quarter" idx="1"/>
          </p:nvPr>
        </p:nvSpPr>
        <p:spPr>
          <a:xfrm>
            <a:off x="457200" y="2173528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b="1" sz="20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b="1" sz="20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b="1" sz="20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b="1" sz="20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b="1"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Text Placeholder 4"/>
          <p:cNvSpPr/>
          <p:nvPr>
            <p:ph type="body" sz="quarter" idx="21"/>
          </p:nvPr>
        </p:nvSpPr>
        <p:spPr>
          <a:xfrm>
            <a:off x="4645025" y="2173528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1" sz="2000">
                <a:solidFill>
                  <a:srgbClr val="FFFFFF"/>
                </a:solidFill>
              </a:defRPr>
            </a:pPr>
          </a:p>
        </p:txBody>
      </p:sp>
      <p:sp>
        <p:nvSpPr>
          <p:cNvPr id="2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3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4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5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CBE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genda"/>
          <p:cNvSpPr txBox="1"/>
          <p:nvPr>
            <p:ph type="title" hasCustomPrompt="1"/>
          </p:nvPr>
        </p:nvSpPr>
        <p:spPr>
          <a:xfrm>
            <a:off x="457200" y="1362262"/>
            <a:ext cx="8229600" cy="430771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xfrm>
            <a:off x="457200" y="2057400"/>
            <a:ext cx="8229600" cy="3961566"/>
          </a:xfrm>
          <a:prstGeom prst="rect">
            <a:avLst/>
          </a:prstGeom>
        </p:spPr>
        <p:txBody>
          <a:bodyPr/>
          <a:lstStyle>
            <a:lvl5pPr marL="2057400" indent="-2286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6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7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8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8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9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0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1" name="Title Text"/>
          <p:cNvSpPr txBox="1"/>
          <p:nvPr>
            <p:ph type="title"/>
          </p:nvPr>
        </p:nvSpPr>
        <p:spPr>
          <a:xfrm>
            <a:off x="457200" y="1012825"/>
            <a:ext cx="3008314" cy="1287386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88CBE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2" name="Body Level One…"/>
          <p:cNvSpPr txBox="1"/>
          <p:nvPr>
            <p:ph type="body" idx="1"/>
          </p:nvPr>
        </p:nvSpPr>
        <p:spPr>
          <a:xfrm>
            <a:off x="3575050" y="1012825"/>
            <a:ext cx="5111750" cy="5113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" name="Text Placeholder 3"/>
          <p:cNvSpPr/>
          <p:nvPr>
            <p:ph type="body" sz="quarter" idx="21"/>
          </p:nvPr>
        </p:nvSpPr>
        <p:spPr>
          <a:xfrm>
            <a:off x="457199" y="2386726"/>
            <a:ext cx="3008315" cy="3739439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2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3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4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5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6" name="Title Text"/>
          <p:cNvSpPr txBox="1"/>
          <p:nvPr>
            <p:ph type="title"/>
          </p:nvPr>
        </p:nvSpPr>
        <p:spPr>
          <a:xfrm>
            <a:off x="454023" y="4800600"/>
            <a:ext cx="8232776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88CBE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7" name="Picture Placeholder 2"/>
          <p:cNvSpPr/>
          <p:nvPr>
            <p:ph type="pic" idx="21"/>
          </p:nvPr>
        </p:nvSpPr>
        <p:spPr>
          <a:xfrm>
            <a:off x="454023" y="1012825"/>
            <a:ext cx="8232776" cy="37877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58" name="Body Level One…"/>
          <p:cNvSpPr txBox="1"/>
          <p:nvPr>
            <p:ph type="body" sz="quarter" idx="1"/>
          </p:nvPr>
        </p:nvSpPr>
        <p:spPr>
          <a:xfrm>
            <a:off x="457200" y="5440970"/>
            <a:ext cx="8229600" cy="47982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8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9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0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73" name="Rectangle 5"/>
          <p:cNvSpPr/>
          <p:nvPr/>
        </p:nvSpPr>
        <p:spPr>
          <a:xfrm>
            <a:off x="0" y="-1"/>
            <a:ext cx="9144000" cy="3417455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7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1" y="457613"/>
            <a:ext cx="2002536" cy="373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ack Cover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3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4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5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8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1381" y="2949150"/>
            <a:ext cx="5141238" cy="959699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Rectangle 5"/>
          <p:cNvSpPr/>
          <p:nvPr/>
        </p:nvSpPr>
        <p:spPr>
          <a:xfrm>
            <a:off x="378691" y="341744"/>
            <a:ext cx="2909455" cy="701966"/>
          </a:xfrm>
          <a:prstGeom prst="rect">
            <a:avLst/>
          </a:prstGeom>
          <a:solidFill>
            <a:srgbClr val="131B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8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ew Chapter Blue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 11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6" name="Rectangle 12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7" name="Rectangle 13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8" name="Rectangle 14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99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1" y="457613"/>
            <a:ext cx="2002536" cy="373807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CLICK TO EDIT CHAPTER TITLE STYLE"/>
          <p:cNvSpPr txBox="1"/>
          <p:nvPr>
            <p:ph type="title" hasCustomPrompt="1"/>
          </p:nvPr>
        </p:nvSpPr>
        <p:spPr>
          <a:xfrm>
            <a:off x="362435" y="4358390"/>
            <a:ext cx="7886701" cy="1325564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CLICK TO EDIT CHAPTER TITLE STYLE</a:t>
            </a:r>
          </a:p>
        </p:txBody>
      </p:sp>
      <p:sp>
        <p:nvSpPr>
          <p:cNvPr id="301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idx="1"/>
          </p:nvPr>
        </p:nvSpPr>
        <p:spPr>
          <a:xfrm>
            <a:off x="457200" y="2503299"/>
            <a:ext cx="8229600" cy="3515666"/>
          </a:xfrm>
          <a:prstGeom prst="rect">
            <a:avLst/>
          </a:prstGeom>
        </p:spPr>
        <p:txBody>
          <a:bodyPr/>
          <a:lstStyle>
            <a:lvl5pPr marL="2057400" indent="-2286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xfrm>
            <a:off x="457200" y="4564841"/>
            <a:ext cx="8229600" cy="1204134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quarter" idx="1"/>
          </p:nvPr>
        </p:nvSpPr>
        <p:spPr>
          <a:xfrm>
            <a:off x="457200" y="2906713"/>
            <a:ext cx="8229600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half" idx="1"/>
          </p:nvPr>
        </p:nvSpPr>
        <p:spPr>
          <a:xfrm>
            <a:off x="457200" y="2160030"/>
            <a:ext cx="4038600" cy="3938609"/>
          </a:xfrm>
          <a:prstGeom prst="rect">
            <a:avLst/>
          </a:prstGeom>
        </p:spPr>
        <p:txBody>
          <a:bodyPr/>
          <a:lstStyle>
            <a:lvl2pPr marL="647700" indent="-190500"/>
            <a:lvl3pPr marL="1097280" indent="-182880"/>
            <a:lvl4pPr marL="1574800" indent="-203200"/>
            <a:lvl5pPr marL="2032000" indent="-2032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Body Level One…"/>
          <p:cNvSpPr txBox="1"/>
          <p:nvPr>
            <p:ph type="body" sz="quarter" idx="1"/>
          </p:nvPr>
        </p:nvSpPr>
        <p:spPr>
          <a:xfrm>
            <a:off x="457200" y="2173528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b="1" sz="2000"/>
            </a:lvl1pPr>
            <a:lvl2pPr marL="0" indent="457200">
              <a:buClrTx/>
              <a:buSzTx/>
              <a:buNone/>
              <a:defRPr b="1" sz="2000"/>
            </a:lvl2pPr>
            <a:lvl3pPr marL="0" indent="914400">
              <a:buClrTx/>
              <a:buSzTx/>
              <a:buNone/>
              <a:defRPr b="1" sz="2000"/>
            </a:lvl3pPr>
            <a:lvl4pPr marL="0" indent="1371600">
              <a:buClrTx/>
              <a:buSzTx/>
              <a:buNone/>
              <a:defRPr b="1" sz="2000"/>
            </a:lvl4pPr>
            <a:lvl5pPr marL="0" indent="1828800">
              <a:buClrTx/>
              <a:buSzTx/>
              <a:buNone/>
              <a:defRPr b="1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Text Placeholder 4"/>
          <p:cNvSpPr/>
          <p:nvPr>
            <p:ph type="body" sz="quarter" idx="21"/>
          </p:nvPr>
        </p:nvSpPr>
        <p:spPr>
          <a:xfrm>
            <a:off x="4645025" y="2173528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1" sz="2000"/>
            </a:pP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457200" y="1012825"/>
            <a:ext cx="3008314" cy="1287386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3575050" y="1012825"/>
            <a:ext cx="5111750" cy="5113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Text Placeholder 3"/>
          <p:cNvSpPr/>
          <p:nvPr>
            <p:ph type="body" sz="quarter" idx="21"/>
          </p:nvPr>
        </p:nvSpPr>
        <p:spPr>
          <a:xfrm>
            <a:off x="457199" y="2386726"/>
            <a:ext cx="3008315" cy="3739439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131B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Rectangle 8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Rectangle 9"/>
          <p:cNvSpPr/>
          <p:nvPr/>
        </p:nvSpPr>
        <p:spPr>
          <a:xfrm>
            <a:off x="6880484" y="6664510"/>
            <a:ext cx="1139255" cy="201169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Rectangle 10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Title Text"/>
          <p:cNvSpPr txBox="1"/>
          <p:nvPr>
            <p:ph type="title"/>
          </p:nvPr>
        </p:nvSpPr>
        <p:spPr>
          <a:xfrm>
            <a:off x="457200" y="1017029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8532837" y="6213427"/>
            <a:ext cx="153964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74320" marR="0" indent="-18287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b="0" baseline="0" cap="none" i="0" spc="0" strike="noStrike" sz="1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685800" marR="0" indent="-2286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25000"/>
        <a:buFontTx/>
        <a:buChar char="▪"/>
        <a:tabLst/>
        <a:defRPr b="0" baseline="0" cap="none" i="0" spc="0" strike="noStrike" sz="1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1117600" marR="0" indent="-2032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25000"/>
        <a:buFontTx/>
        <a:buChar char="▪"/>
        <a:tabLst/>
        <a:defRPr b="0" baseline="0" cap="none" i="0" spc="0" strike="noStrike" sz="1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1600200" marR="0" indent="-2286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25000"/>
        <a:buFontTx/>
        <a:buChar char="▪"/>
        <a:tabLst/>
        <a:defRPr b="0" baseline="0" cap="none" i="0" spc="0" strike="noStrike" sz="1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2090057" marR="0" indent="-261257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25000"/>
        <a:buFontTx/>
        <a:buChar char="▪"/>
        <a:tabLst/>
        <a:defRPr b="0" baseline="0" cap="none" i="0" spc="0" strike="noStrike" sz="1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2468879" marR="0" indent="-18287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b="0" baseline="0" cap="none" i="0" spc="0" strike="noStrike" sz="1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2926079" marR="0" indent="-18287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b="0" baseline="0" cap="none" i="0" spc="0" strike="noStrike" sz="1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3383279" marR="0" indent="-18287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b="0" baseline="0" cap="none" i="0" spc="0" strike="noStrike" sz="1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3840479" marR="0" indent="-18287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b="0" baseline="0" cap="none" i="0" spc="0" strike="noStrike" sz="1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 Placeholder 1"/>
          <p:cNvSpPr txBox="1"/>
          <p:nvPr>
            <p:ph type="subTitle" sz="quarter" idx="1"/>
          </p:nvPr>
        </p:nvSpPr>
        <p:spPr>
          <a:xfrm>
            <a:off x="0" y="2399604"/>
            <a:ext cx="9144001" cy="1010943"/>
          </a:xfrm>
          <a:prstGeom prst="rect">
            <a:avLst/>
          </a:prstGeom>
        </p:spPr>
        <p:txBody>
          <a:bodyPr/>
          <a:lstStyle/>
          <a:p>
            <a:pPr/>
            <a:r>
              <a:t>A High Value Approach to </a:t>
            </a:r>
          </a:p>
          <a:p>
            <a:pPr/>
            <a:r>
              <a:t>Community Acquired Pneumonia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Line 14"/>
          <p:cNvSpPr/>
          <p:nvPr/>
        </p:nvSpPr>
        <p:spPr>
          <a:xfrm flipV="1">
            <a:off x="4862403" y="2272896"/>
            <a:ext cx="1" cy="363790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15" name="Risk Stratification"/>
          <p:cNvSpPr txBox="1"/>
          <p:nvPr>
            <p:ph type="title"/>
          </p:nvPr>
        </p:nvSpPr>
        <p:spPr>
          <a:xfrm>
            <a:off x="1467319" y="325225"/>
            <a:ext cx="4448043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Risk Stratification</a:t>
            </a:r>
          </a:p>
        </p:txBody>
      </p:sp>
      <p:sp>
        <p:nvSpPr>
          <p:cNvPr id="4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7" name="Line 14"/>
          <p:cNvSpPr/>
          <p:nvPr/>
        </p:nvSpPr>
        <p:spPr>
          <a:xfrm>
            <a:off x="2603716" y="1921675"/>
            <a:ext cx="1968384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18" name="Line 15"/>
          <p:cNvSpPr/>
          <p:nvPr/>
        </p:nvSpPr>
        <p:spPr>
          <a:xfrm>
            <a:off x="3225942" y="2890498"/>
            <a:ext cx="1346158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19" name="Line 16"/>
          <p:cNvSpPr/>
          <p:nvPr/>
        </p:nvSpPr>
        <p:spPr>
          <a:xfrm>
            <a:off x="3225944" y="3859321"/>
            <a:ext cx="1346157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20" name="Line 17"/>
          <p:cNvSpPr/>
          <p:nvPr/>
        </p:nvSpPr>
        <p:spPr>
          <a:xfrm>
            <a:off x="2603716" y="4839336"/>
            <a:ext cx="1968383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21" name="Freeform 5"/>
          <p:cNvSpPr/>
          <p:nvPr/>
        </p:nvSpPr>
        <p:spPr>
          <a:xfrm>
            <a:off x="558345" y="1476126"/>
            <a:ext cx="2626949" cy="3797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456"/>
                </a:moveTo>
                <a:cubicBezTo>
                  <a:pt x="2006" y="21187"/>
                  <a:pt x="4287" y="21600"/>
                  <a:pt x="6688" y="21600"/>
                </a:cubicBezTo>
                <a:cubicBezTo>
                  <a:pt x="14923" y="21600"/>
                  <a:pt x="21600" y="16770"/>
                  <a:pt x="21600" y="10804"/>
                </a:cubicBezTo>
                <a:cubicBezTo>
                  <a:pt x="21600" y="4830"/>
                  <a:pt x="14923" y="0"/>
                  <a:pt x="6688" y="0"/>
                </a:cubicBezTo>
                <a:cubicBezTo>
                  <a:pt x="4287" y="0"/>
                  <a:pt x="2006" y="413"/>
                  <a:pt x="0" y="1144"/>
                </a:cubicBezTo>
              </a:path>
            </a:pathLst>
          </a:custGeom>
          <a:solidFill>
            <a:srgbClr val="FFFFFF"/>
          </a:solidFill>
          <a:ln w="25400">
            <a:solidFill>
              <a:schemeClr val="accent3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2" name="Freeform 6"/>
          <p:cNvSpPr/>
          <p:nvPr/>
        </p:nvSpPr>
        <p:spPr>
          <a:xfrm>
            <a:off x="2409416" y="4725992"/>
            <a:ext cx="215594" cy="22669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23" name="Freeform 7"/>
          <p:cNvSpPr/>
          <p:nvPr/>
        </p:nvSpPr>
        <p:spPr>
          <a:xfrm>
            <a:off x="3011924" y="3747354"/>
            <a:ext cx="214020" cy="22393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24" name="Freeform 8"/>
          <p:cNvSpPr/>
          <p:nvPr/>
        </p:nvSpPr>
        <p:spPr>
          <a:xfrm>
            <a:off x="3011924" y="2778534"/>
            <a:ext cx="214020" cy="22393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25" name="Freeform 9"/>
          <p:cNvSpPr/>
          <p:nvPr/>
        </p:nvSpPr>
        <p:spPr>
          <a:xfrm>
            <a:off x="2409416" y="1808331"/>
            <a:ext cx="215594" cy="22669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26" name="Oval 11"/>
          <p:cNvSpPr/>
          <p:nvPr/>
        </p:nvSpPr>
        <p:spPr>
          <a:xfrm>
            <a:off x="4479098" y="1530853"/>
            <a:ext cx="766611" cy="78164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27" name="Oval 12"/>
          <p:cNvSpPr/>
          <p:nvPr/>
        </p:nvSpPr>
        <p:spPr>
          <a:xfrm>
            <a:off x="4479098" y="2499677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28" name="Oval 13"/>
          <p:cNvSpPr/>
          <p:nvPr/>
        </p:nvSpPr>
        <p:spPr>
          <a:xfrm>
            <a:off x="4479098" y="3468499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29" name="Oval 14"/>
          <p:cNvSpPr/>
          <p:nvPr/>
        </p:nvSpPr>
        <p:spPr>
          <a:xfrm>
            <a:off x="4479098" y="4448515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30" name="TextBox 22"/>
          <p:cNvSpPr txBox="1"/>
          <p:nvPr/>
        </p:nvSpPr>
        <p:spPr>
          <a:xfrm>
            <a:off x="5664145" y="1881801"/>
            <a:ext cx="3109453" cy="108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Hospitalization within 90 days AND received IV antibiotics</a:t>
            </a:r>
          </a:p>
        </p:txBody>
      </p:sp>
      <p:sp>
        <p:nvSpPr>
          <p:cNvPr id="431" name="TextBox 35"/>
          <p:cNvSpPr txBox="1"/>
          <p:nvPr/>
        </p:nvSpPr>
        <p:spPr>
          <a:xfrm>
            <a:off x="5664145" y="3455799"/>
            <a:ext cx="3109453" cy="80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History of MRSA or Pseudomonas infection</a:t>
            </a:r>
          </a:p>
        </p:txBody>
      </p:sp>
      <p:sp>
        <p:nvSpPr>
          <p:cNvPr id="432" name="TextBox 38"/>
          <p:cNvSpPr txBox="1"/>
          <p:nvPr/>
        </p:nvSpPr>
        <p:spPr>
          <a:xfrm>
            <a:off x="5664144" y="4616191"/>
            <a:ext cx="3109453" cy="44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Structural lung disease</a:t>
            </a:r>
          </a:p>
        </p:txBody>
      </p:sp>
      <p:sp>
        <p:nvSpPr>
          <p:cNvPr id="433" name="(For Pseudomonas only)"/>
          <p:cNvSpPr txBox="1"/>
          <p:nvPr/>
        </p:nvSpPr>
        <p:spPr>
          <a:xfrm>
            <a:off x="6109145" y="4975940"/>
            <a:ext cx="2219453" cy="314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(For Pseudomonas only)</a:t>
            </a:r>
          </a:p>
        </p:txBody>
      </p:sp>
      <p:sp>
        <p:nvSpPr>
          <p:cNvPr id="434" name="For aspiration pneumonia, anaerobic coverage is not required in the absence of suspected empyema or lung abscess."/>
          <p:cNvSpPr txBox="1"/>
          <p:nvPr/>
        </p:nvSpPr>
        <p:spPr>
          <a:xfrm>
            <a:off x="765485" y="5817780"/>
            <a:ext cx="7613030" cy="542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For aspiration pneumonia, anaerobic coverage is not required in the absence of suspected empyema or lung abscess.</a:t>
            </a:r>
          </a:p>
        </p:txBody>
      </p:sp>
      <p:sp>
        <p:nvSpPr>
          <p:cNvPr id="435" name="TextBox 32"/>
          <p:cNvSpPr txBox="1"/>
          <p:nvPr/>
        </p:nvSpPr>
        <p:spPr>
          <a:xfrm>
            <a:off x="6937740" y="3026740"/>
            <a:ext cx="562266" cy="44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OR</a:t>
            </a:r>
          </a:p>
        </p:txBody>
      </p:sp>
      <p:sp>
        <p:nvSpPr>
          <p:cNvPr id="436" name="TextBox 32"/>
          <p:cNvSpPr txBox="1"/>
          <p:nvPr/>
        </p:nvSpPr>
        <p:spPr>
          <a:xfrm>
            <a:off x="6937740" y="4172237"/>
            <a:ext cx="562266" cy="44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OR</a:t>
            </a:r>
          </a:p>
        </p:txBody>
      </p:sp>
      <p:sp>
        <p:nvSpPr>
          <p:cNvPr id="437" name="Shape"/>
          <p:cNvSpPr/>
          <p:nvPr/>
        </p:nvSpPr>
        <p:spPr>
          <a:xfrm>
            <a:off x="4640632" y="4634815"/>
            <a:ext cx="443544" cy="409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33" h="21600" fill="norm" stroke="1" extrusionOk="0">
                <a:moveTo>
                  <a:pt x="20807" y="13950"/>
                </a:moveTo>
                <a:cubicBezTo>
                  <a:pt x="20807" y="9900"/>
                  <a:pt x="16528" y="3150"/>
                  <a:pt x="13879" y="3150"/>
                </a:cubicBezTo>
                <a:cubicBezTo>
                  <a:pt x="12657" y="3150"/>
                  <a:pt x="12045" y="4725"/>
                  <a:pt x="11638" y="6750"/>
                </a:cubicBezTo>
                <a:cubicBezTo>
                  <a:pt x="11434" y="6525"/>
                  <a:pt x="11434" y="6300"/>
                  <a:pt x="11230" y="6300"/>
                </a:cubicBezTo>
                <a:cubicBezTo>
                  <a:pt x="11230" y="900"/>
                  <a:pt x="11230" y="900"/>
                  <a:pt x="11230" y="900"/>
                </a:cubicBezTo>
                <a:cubicBezTo>
                  <a:pt x="11230" y="450"/>
                  <a:pt x="10823" y="0"/>
                  <a:pt x="10415" y="0"/>
                </a:cubicBezTo>
                <a:cubicBezTo>
                  <a:pt x="10007" y="0"/>
                  <a:pt x="9600" y="450"/>
                  <a:pt x="9600" y="900"/>
                </a:cubicBezTo>
                <a:cubicBezTo>
                  <a:pt x="9600" y="6300"/>
                  <a:pt x="9600" y="6300"/>
                  <a:pt x="9600" y="6300"/>
                </a:cubicBezTo>
                <a:cubicBezTo>
                  <a:pt x="9600" y="6525"/>
                  <a:pt x="9396" y="6750"/>
                  <a:pt x="9192" y="6975"/>
                </a:cubicBezTo>
                <a:cubicBezTo>
                  <a:pt x="8785" y="4950"/>
                  <a:pt x="8173" y="3375"/>
                  <a:pt x="6951" y="3375"/>
                </a:cubicBezTo>
                <a:cubicBezTo>
                  <a:pt x="4302" y="3375"/>
                  <a:pt x="23" y="9900"/>
                  <a:pt x="23" y="14175"/>
                </a:cubicBezTo>
                <a:cubicBezTo>
                  <a:pt x="23" y="18225"/>
                  <a:pt x="-385" y="21600"/>
                  <a:pt x="2264" y="21600"/>
                </a:cubicBezTo>
                <a:cubicBezTo>
                  <a:pt x="4709" y="21600"/>
                  <a:pt x="9600" y="18225"/>
                  <a:pt x="9600" y="14175"/>
                </a:cubicBezTo>
                <a:cubicBezTo>
                  <a:pt x="9600" y="12600"/>
                  <a:pt x="9600" y="10800"/>
                  <a:pt x="9396" y="9225"/>
                </a:cubicBezTo>
                <a:cubicBezTo>
                  <a:pt x="9804" y="9000"/>
                  <a:pt x="10211" y="8550"/>
                  <a:pt x="10415" y="8100"/>
                </a:cubicBezTo>
                <a:cubicBezTo>
                  <a:pt x="10823" y="8325"/>
                  <a:pt x="11026" y="8775"/>
                  <a:pt x="11434" y="9000"/>
                </a:cubicBezTo>
                <a:cubicBezTo>
                  <a:pt x="11230" y="10800"/>
                  <a:pt x="11230" y="12600"/>
                  <a:pt x="11230" y="13950"/>
                </a:cubicBezTo>
                <a:cubicBezTo>
                  <a:pt x="11230" y="18225"/>
                  <a:pt x="16121" y="21600"/>
                  <a:pt x="18770" y="21600"/>
                </a:cubicBezTo>
                <a:cubicBezTo>
                  <a:pt x="21215" y="21600"/>
                  <a:pt x="20807" y="18225"/>
                  <a:pt x="20807" y="13950"/>
                </a:cubicBezTo>
              </a:path>
            </a:pathLst>
          </a:custGeom>
          <a:solidFill>
            <a:schemeClr val="accent3">
              <a:satOff val="-3325"/>
              <a:lumOff val="25784"/>
            </a:schemeClr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8" name="Shape"/>
          <p:cNvSpPr/>
          <p:nvPr/>
        </p:nvSpPr>
        <p:spPr>
          <a:xfrm rot="21366453">
            <a:off x="4620906" y="3647413"/>
            <a:ext cx="480117" cy="415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6" h="21399" fill="norm" stroke="1" extrusionOk="0">
                <a:moveTo>
                  <a:pt x="20599" y="11631"/>
                </a:moveTo>
                <a:cubicBezTo>
                  <a:pt x="19993" y="11156"/>
                  <a:pt x="19185" y="11156"/>
                  <a:pt x="18782" y="11868"/>
                </a:cubicBezTo>
                <a:cubicBezTo>
                  <a:pt x="18782" y="12105"/>
                  <a:pt x="18580" y="12105"/>
                  <a:pt x="18580" y="12105"/>
                </a:cubicBezTo>
                <a:cubicBezTo>
                  <a:pt x="15350" y="11393"/>
                  <a:pt x="15350" y="11393"/>
                  <a:pt x="15350" y="11393"/>
                </a:cubicBezTo>
                <a:cubicBezTo>
                  <a:pt x="15350" y="11156"/>
                  <a:pt x="15350" y="10919"/>
                  <a:pt x="15350" y="10681"/>
                </a:cubicBezTo>
                <a:cubicBezTo>
                  <a:pt x="15350" y="9495"/>
                  <a:pt x="15148" y="8545"/>
                  <a:pt x="14744" y="7596"/>
                </a:cubicBezTo>
                <a:cubicBezTo>
                  <a:pt x="16763" y="5934"/>
                  <a:pt x="16763" y="5934"/>
                  <a:pt x="16763" y="5934"/>
                </a:cubicBezTo>
                <a:cubicBezTo>
                  <a:pt x="16965" y="6171"/>
                  <a:pt x="17167" y="6171"/>
                  <a:pt x="17167" y="6171"/>
                </a:cubicBezTo>
                <a:cubicBezTo>
                  <a:pt x="17570" y="6171"/>
                  <a:pt x="17974" y="5697"/>
                  <a:pt x="17974" y="5222"/>
                </a:cubicBezTo>
                <a:cubicBezTo>
                  <a:pt x="17772" y="4747"/>
                  <a:pt x="17570" y="4510"/>
                  <a:pt x="17167" y="4510"/>
                </a:cubicBezTo>
                <a:cubicBezTo>
                  <a:pt x="16763" y="4510"/>
                  <a:pt x="16359" y="4985"/>
                  <a:pt x="16359" y="5459"/>
                </a:cubicBezTo>
                <a:cubicBezTo>
                  <a:pt x="16359" y="5459"/>
                  <a:pt x="16561" y="5459"/>
                  <a:pt x="16561" y="5459"/>
                </a:cubicBezTo>
                <a:cubicBezTo>
                  <a:pt x="14341" y="7121"/>
                  <a:pt x="14341" y="7121"/>
                  <a:pt x="14341" y="7121"/>
                </a:cubicBezTo>
                <a:cubicBezTo>
                  <a:pt x="13937" y="6409"/>
                  <a:pt x="13533" y="5934"/>
                  <a:pt x="12927" y="5459"/>
                </a:cubicBezTo>
                <a:cubicBezTo>
                  <a:pt x="14341" y="2611"/>
                  <a:pt x="14341" y="2611"/>
                  <a:pt x="14341" y="2611"/>
                </a:cubicBezTo>
                <a:cubicBezTo>
                  <a:pt x="14542" y="2611"/>
                  <a:pt x="14744" y="2611"/>
                  <a:pt x="14744" y="2611"/>
                </a:cubicBezTo>
                <a:cubicBezTo>
                  <a:pt x="15148" y="2374"/>
                  <a:pt x="15350" y="1899"/>
                  <a:pt x="15148" y="1424"/>
                </a:cubicBezTo>
                <a:cubicBezTo>
                  <a:pt x="14946" y="949"/>
                  <a:pt x="14542" y="949"/>
                  <a:pt x="14139" y="1187"/>
                </a:cubicBezTo>
                <a:cubicBezTo>
                  <a:pt x="13735" y="1424"/>
                  <a:pt x="13533" y="1899"/>
                  <a:pt x="13735" y="2374"/>
                </a:cubicBezTo>
                <a:cubicBezTo>
                  <a:pt x="13937" y="2374"/>
                  <a:pt x="13937" y="2374"/>
                  <a:pt x="13937" y="2374"/>
                </a:cubicBezTo>
                <a:cubicBezTo>
                  <a:pt x="12322" y="5222"/>
                  <a:pt x="12322" y="5222"/>
                  <a:pt x="12322" y="5222"/>
                </a:cubicBezTo>
                <a:cubicBezTo>
                  <a:pt x="11918" y="4985"/>
                  <a:pt x="11313" y="4747"/>
                  <a:pt x="10707" y="4747"/>
                </a:cubicBezTo>
                <a:cubicBezTo>
                  <a:pt x="11111" y="2611"/>
                  <a:pt x="11111" y="2611"/>
                  <a:pt x="11111" y="2611"/>
                </a:cubicBezTo>
                <a:cubicBezTo>
                  <a:pt x="11111" y="2611"/>
                  <a:pt x="11313" y="2374"/>
                  <a:pt x="11313" y="2374"/>
                </a:cubicBezTo>
                <a:cubicBezTo>
                  <a:pt x="11514" y="2136"/>
                  <a:pt x="11514" y="1662"/>
                  <a:pt x="11313" y="1424"/>
                </a:cubicBezTo>
                <a:cubicBezTo>
                  <a:pt x="11111" y="1187"/>
                  <a:pt x="10707" y="1187"/>
                  <a:pt x="10505" y="1662"/>
                </a:cubicBezTo>
                <a:cubicBezTo>
                  <a:pt x="10303" y="1899"/>
                  <a:pt x="10303" y="2136"/>
                  <a:pt x="10505" y="2374"/>
                </a:cubicBezTo>
                <a:cubicBezTo>
                  <a:pt x="10707" y="2374"/>
                  <a:pt x="10707" y="2374"/>
                  <a:pt x="10707" y="2374"/>
                </a:cubicBezTo>
                <a:cubicBezTo>
                  <a:pt x="10303" y="4747"/>
                  <a:pt x="10303" y="4747"/>
                  <a:pt x="10303" y="4747"/>
                </a:cubicBezTo>
                <a:cubicBezTo>
                  <a:pt x="10303" y="4747"/>
                  <a:pt x="10303" y="4510"/>
                  <a:pt x="10303" y="4510"/>
                </a:cubicBezTo>
                <a:cubicBezTo>
                  <a:pt x="9496" y="4510"/>
                  <a:pt x="8890" y="4747"/>
                  <a:pt x="8285" y="4985"/>
                </a:cubicBezTo>
                <a:cubicBezTo>
                  <a:pt x="6871" y="1899"/>
                  <a:pt x="6871" y="1899"/>
                  <a:pt x="6871" y="1899"/>
                </a:cubicBezTo>
                <a:cubicBezTo>
                  <a:pt x="7073" y="1662"/>
                  <a:pt x="7073" y="1424"/>
                  <a:pt x="7073" y="1187"/>
                </a:cubicBezTo>
                <a:cubicBezTo>
                  <a:pt x="7073" y="475"/>
                  <a:pt x="6670" y="0"/>
                  <a:pt x="6064" y="0"/>
                </a:cubicBezTo>
                <a:cubicBezTo>
                  <a:pt x="5458" y="0"/>
                  <a:pt x="5055" y="475"/>
                  <a:pt x="5055" y="1187"/>
                </a:cubicBezTo>
                <a:cubicBezTo>
                  <a:pt x="5055" y="1899"/>
                  <a:pt x="5660" y="2374"/>
                  <a:pt x="6064" y="2374"/>
                </a:cubicBezTo>
                <a:cubicBezTo>
                  <a:pt x="6266" y="2374"/>
                  <a:pt x="6266" y="2374"/>
                  <a:pt x="6266" y="2374"/>
                </a:cubicBezTo>
                <a:cubicBezTo>
                  <a:pt x="7679" y="5459"/>
                  <a:pt x="7679" y="5459"/>
                  <a:pt x="7679" y="5459"/>
                </a:cubicBezTo>
                <a:cubicBezTo>
                  <a:pt x="7073" y="5934"/>
                  <a:pt x="6468" y="6646"/>
                  <a:pt x="5862" y="7358"/>
                </a:cubicBezTo>
                <a:cubicBezTo>
                  <a:pt x="3843" y="5459"/>
                  <a:pt x="3843" y="5459"/>
                  <a:pt x="3843" y="5459"/>
                </a:cubicBezTo>
                <a:cubicBezTo>
                  <a:pt x="3843" y="5222"/>
                  <a:pt x="3843" y="4985"/>
                  <a:pt x="3843" y="4747"/>
                </a:cubicBezTo>
                <a:cubicBezTo>
                  <a:pt x="3642" y="4510"/>
                  <a:pt x="3238" y="4273"/>
                  <a:pt x="2834" y="4510"/>
                </a:cubicBezTo>
                <a:cubicBezTo>
                  <a:pt x="2430" y="4510"/>
                  <a:pt x="2228" y="4985"/>
                  <a:pt x="2430" y="5459"/>
                </a:cubicBezTo>
                <a:cubicBezTo>
                  <a:pt x="2632" y="5934"/>
                  <a:pt x="3036" y="6171"/>
                  <a:pt x="3440" y="5934"/>
                </a:cubicBezTo>
                <a:cubicBezTo>
                  <a:pt x="3440" y="5934"/>
                  <a:pt x="3440" y="5934"/>
                  <a:pt x="3642" y="5934"/>
                </a:cubicBezTo>
                <a:cubicBezTo>
                  <a:pt x="5660" y="7833"/>
                  <a:pt x="5660" y="7833"/>
                  <a:pt x="5660" y="7833"/>
                </a:cubicBezTo>
                <a:cubicBezTo>
                  <a:pt x="5458" y="8545"/>
                  <a:pt x="5256" y="9257"/>
                  <a:pt x="5055" y="10207"/>
                </a:cubicBezTo>
                <a:cubicBezTo>
                  <a:pt x="2027" y="10207"/>
                  <a:pt x="2027" y="10207"/>
                  <a:pt x="2027" y="10207"/>
                </a:cubicBezTo>
                <a:cubicBezTo>
                  <a:pt x="1825" y="9969"/>
                  <a:pt x="1623" y="9732"/>
                  <a:pt x="1421" y="9732"/>
                </a:cubicBezTo>
                <a:cubicBezTo>
                  <a:pt x="1017" y="9257"/>
                  <a:pt x="412" y="9495"/>
                  <a:pt x="210" y="10207"/>
                </a:cubicBezTo>
                <a:cubicBezTo>
                  <a:pt x="-194" y="10681"/>
                  <a:pt x="8" y="11393"/>
                  <a:pt x="613" y="11631"/>
                </a:cubicBezTo>
                <a:cubicBezTo>
                  <a:pt x="1017" y="12105"/>
                  <a:pt x="1623" y="11868"/>
                  <a:pt x="2027" y="11156"/>
                </a:cubicBezTo>
                <a:cubicBezTo>
                  <a:pt x="2027" y="11156"/>
                  <a:pt x="2027" y="11156"/>
                  <a:pt x="2027" y="11156"/>
                </a:cubicBezTo>
                <a:cubicBezTo>
                  <a:pt x="5055" y="11156"/>
                  <a:pt x="5055" y="11156"/>
                  <a:pt x="5055" y="11156"/>
                </a:cubicBezTo>
                <a:cubicBezTo>
                  <a:pt x="5055" y="11631"/>
                  <a:pt x="5256" y="12105"/>
                  <a:pt x="5256" y="12343"/>
                </a:cubicBezTo>
                <a:cubicBezTo>
                  <a:pt x="3238" y="13292"/>
                  <a:pt x="3238" y="13292"/>
                  <a:pt x="3238" y="13292"/>
                </a:cubicBezTo>
                <a:cubicBezTo>
                  <a:pt x="3238" y="13292"/>
                  <a:pt x="3036" y="13055"/>
                  <a:pt x="2834" y="13055"/>
                </a:cubicBezTo>
                <a:cubicBezTo>
                  <a:pt x="2430" y="13055"/>
                  <a:pt x="2027" y="13292"/>
                  <a:pt x="2027" y="13767"/>
                </a:cubicBezTo>
                <a:cubicBezTo>
                  <a:pt x="2027" y="14242"/>
                  <a:pt x="2228" y="14716"/>
                  <a:pt x="2632" y="14716"/>
                </a:cubicBezTo>
                <a:cubicBezTo>
                  <a:pt x="3036" y="14954"/>
                  <a:pt x="3440" y="14479"/>
                  <a:pt x="3440" y="14004"/>
                </a:cubicBezTo>
                <a:cubicBezTo>
                  <a:pt x="3440" y="14004"/>
                  <a:pt x="3440" y="14004"/>
                  <a:pt x="3440" y="14004"/>
                </a:cubicBezTo>
                <a:cubicBezTo>
                  <a:pt x="5458" y="13055"/>
                  <a:pt x="5458" y="13055"/>
                  <a:pt x="5458" y="13055"/>
                </a:cubicBezTo>
                <a:cubicBezTo>
                  <a:pt x="5862" y="14004"/>
                  <a:pt x="6468" y="14954"/>
                  <a:pt x="7477" y="15666"/>
                </a:cubicBezTo>
                <a:cubicBezTo>
                  <a:pt x="6468" y="16853"/>
                  <a:pt x="6468" y="16853"/>
                  <a:pt x="6468" y="16853"/>
                </a:cubicBezTo>
                <a:cubicBezTo>
                  <a:pt x="6266" y="16853"/>
                  <a:pt x="6064" y="16853"/>
                  <a:pt x="5862" y="16853"/>
                </a:cubicBezTo>
                <a:cubicBezTo>
                  <a:pt x="5458" y="17090"/>
                  <a:pt x="5256" y="17565"/>
                  <a:pt x="5458" y="18040"/>
                </a:cubicBezTo>
                <a:cubicBezTo>
                  <a:pt x="5660" y="18514"/>
                  <a:pt x="6064" y="18752"/>
                  <a:pt x="6468" y="18514"/>
                </a:cubicBezTo>
                <a:cubicBezTo>
                  <a:pt x="6871" y="18277"/>
                  <a:pt x="7073" y="17802"/>
                  <a:pt x="6871" y="17327"/>
                </a:cubicBezTo>
                <a:cubicBezTo>
                  <a:pt x="6871" y="17327"/>
                  <a:pt x="6871" y="17327"/>
                  <a:pt x="6871" y="17327"/>
                </a:cubicBezTo>
                <a:cubicBezTo>
                  <a:pt x="7881" y="16141"/>
                  <a:pt x="7881" y="16141"/>
                  <a:pt x="7881" y="16141"/>
                </a:cubicBezTo>
                <a:cubicBezTo>
                  <a:pt x="8285" y="16378"/>
                  <a:pt x="8890" y="16615"/>
                  <a:pt x="9496" y="16615"/>
                </a:cubicBezTo>
                <a:cubicBezTo>
                  <a:pt x="9294" y="19701"/>
                  <a:pt x="9294" y="19701"/>
                  <a:pt x="9294" y="19701"/>
                </a:cubicBezTo>
                <a:cubicBezTo>
                  <a:pt x="9092" y="19701"/>
                  <a:pt x="8890" y="19938"/>
                  <a:pt x="8688" y="19938"/>
                </a:cubicBezTo>
                <a:cubicBezTo>
                  <a:pt x="8486" y="20413"/>
                  <a:pt x="8688" y="20888"/>
                  <a:pt x="8890" y="21125"/>
                </a:cubicBezTo>
                <a:cubicBezTo>
                  <a:pt x="9294" y="21600"/>
                  <a:pt x="9698" y="21363"/>
                  <a:pt x="9899" y="21125"/>
                </a:cubicBezTo>
                <a:cubicBezTo>
                  <a:pt x="10101" y="20651"/>
                  <a:pt x="10101" y="20176"/>
                  <a:pt x="9899" y="19938"/>
                </a:cubicBezTo>
                <a:cubicBezTo>
                  <a:pt x="9698" y="19938"/>
                  <a:pt x="9698" y="19938"/>
                  <a:pt x="9698" y="19701"/>
                </a:cubicBezTo>
                <a:cubicBezTo>
                  <a:pt x="9899" y="16615"/>
                  <a:pt x="9899" y="16615"/>
                  <a:pt x="9899" y="16615"/>
                </a:cubicBezTo>
                <a:cubicBezTo>
                  <a:pt x="10101" y="16615"/>
                  <a:pt x="10101" y="16615"/>
                  <a:pt x="10303" y="16615"/>
                </a:cubicBezTo>
                <a:cubicBezTo>
                  <a:pt x="10909" y="16615"/>
                  <a:pt x="11514" y="16615"/>
                  <a:pt x="12120" y="16378"/>
                </a:cubicBezTo>
                <a:cubicBezTo>
                  <a:pt x="12726" y="18989"/>
                  <a:pt x="12726" y="18989"/>
                  <a:pt x="12726" y="18989"/>
                </a:cubicBezTo>
                <a:cubicBezTo>
                  <a:pt x="12524" y="19226"/>
                  <a:pt x="12524" y="19226"/>
                  <a:pt x="12322" y="19464"/>
                </a:cubicBezTo>
                <a:cubicBezTo>
                  <a:pt x="12322" y="19938"/>
                  <a:pt x="12524" y="20413"/>
                  <a:pt x="12927" y="20413"/>
                </a:cubicBezTo>
                <a:cubicBezTo>
                  <a:pt x="13331" y="20651"/>
                  <a:pt x="13735" y="20413"/>
                  <a:pt x="13735" y="19938"/>
                </a:cubicBezTo>
                <a:cubicBezTo>
                  <a:pt x="13937" y="19464"/>
                  <a:pt x="13735" y="18989"/>
                  <a:pt x="13331" y="18989"/>
                </a:cubicBezTo>
                <a:cubicBezTo>
                  <a:pt x="13331" y="18752"/>
                  <a:pt x="13129" y="18752"/>
                  <a:pt x="13129" y="18752"/>
                </a:cubicBezTo>
                <a:cubicBezTo>
                  <a:pt x="12524" y="16141"/>
                  <a:pt x="12524" y="16141"/>
                  <a:pt x="12524" y="16141"/>
                </a:cubicBezTo>
                <a:cubicBezTo>
                  <a:pt x="12927" y="15903"/>
                  <a:pt x="13331" y="15429"/>
                  <a:pt x="13735" y="15191"/>
                </a:cubicBezTo>
                <a:cubicBezTo>
                  <a:pt x="14341" y="16378"/>
                  <a:pt x="14341" y="16378"/>
                  <a:pt x="14341" y="16378"/>
                </a:cubicBezTo>
                <a:cubicBezTo>
                  <a:pt x="14341" y="16615"/>
                  <a:pt x="14341" y="16615"/>
                  <a:pt x="14341" y="16853"/>
                </a:cubicBezTo>
                <a:cubicBezTo>
                  <a:pt x="14341" y="17090"/>
                  <a:pt x="14542" y="17327"/>
                  <a:pt x="14946" y="17327"/>
                </a:cubicBezTo>
                <a:cubicBezTo>
                  <a:pt x="15148" y="17327"/>
                  <a:pt x="15350" y="16853"/>
                  <a:pt x="15350" y="16615"/>
                </a:cubicBezTo>
                <a:cubicBezTo>
                  <a:pt x="15350" y="16378"/>
                  <a:pt x="14946" y="16141"/>
                  <a:pt x="14744" y="16141"/>
                </a:cubicBezTo>
                <a:cubicBezTo>
                  <a:pt x="14744" y="16141"/>
                  <a:pt x="14744" y="16141"/>
                  <a:pt x="14744" y="16141"/>
                </a:cubicBezTo>
                <a:cubicBezTo>
                  <a:pt x="13937" y="14954"/>
                  <a:pt x="13937" y="14954"/>
                  <a:pt x="13937" y="14954"/>
                </a:cubicBezTo>
                <a:cubicBezTo>
                  <a:pt x="14542" y="14242"/>
                  <a:pt x="14946" y="13530"/>
                  <a:pt x="15148" y="12580"/>
                </a:cubicBezTo>
                <a:cubicBezTo>
                  <a:pt x="18580" y="13292"/>
                  <a:pt x="18580" y="13292"/>
                  <a:pt x="18580" y="13292"/>
                </a:cubicBezTo>
                <a:cubicBezTo>
                  <a:pt x="18580" y="13530"/>
                  <a:pt x="18782" y="14004"/>
                  <a:pt x="18984" y="14242"/>
                </a:cubicBezTo>
                <a:cubicBezTo>
                  <a:pt x="19589" y="14716"/>
                  <a:pt x="20397" y="14479"/>
                  <a:pt x="20800" y="13767"/>
                </a:cubicBezTo>
                <a:cubicBezTo>
                  <a:pt x="21406" y="13055"/>
                  <a:pt x="21204" y="12105"/>
                  <a:pt x="20599" y="11631"/>
                </a:cubicBezTo>
                <a:close/>
                <a:moveTo>
                  <a:pt x="8688" y="10444"/>
                </a:moveTo>
                <a:cubicBezTo>
                  <a:pt x="8285" y="10444"/>
                  <a:pt x="7881" y="9969"/>
                  <a:pt x="7881" y="9495"/>
                </a:cubicBezTo>
                <a:cubicBezTo>
                  <a:pt x="7881" y="9020"/>
                  <a:pt x="8285" y="8545"/>
                  <a:pt x="8688" y="8545"/>
                </a:cubicBezTo>
                <a:cubicBezTo>
                  <a:pt x="9092" y="8545"/>
                  <a:pt x="9496" y="9020"/>
                  <a:pt x="9496" y="9495"/>
                </a:cubicBezTo>
                <a:cubicBezTo>
                  <a:pt x="9496" y="9969"/>
                  <a:pt x="9092" y="10444"/>
                  <a:pt x="8688" y="10444"/>
                </a:cubicBezTo>
                <a:close/>
                <a:moveTo>
                  <a:pt x="10707" y="12343"/>
                </a:moveTo>
                <a:cubicBezTo>
                  <a:pt x="10303" y="12343"/>
                  <a:pt x="10101" y="12105"/>
                  <a:pt x="10101" y="11631"/>
                </a:cubicBezTo>
                <a:cubicBezTo>
                  <a:pt x="10101" y="11393"/>
                  <a:pt x="10303" y="10919"/>
                  <a:pt x="10707" y="10919"/>
                </a:cubicBezTo>
                <a:cubicBezTo>
                  <a:pt x="10909" y="10919"/>
                  <a:pt x="11111" y="11393"/>
                  <a:pt x="11111" y="11631"/>
                </a:cubicBezTo>
                <a:cubicBezTo>
                  <a:pt x="11111" y="12105"/>
                  <a:pt x="10909" y="12343"/>
                  <a:pt x="10707" y="12343"/>
                </a:cubicBezTo>
                <a:close/>
                <a:moveTo>
                  <a:pt x="12726" y="9495"/>
                </a:moveTo>
                <a:cubicBezTo>
                  <a:pt x="12322" y="9495"/>
                  <a:pt x="11918" y="9020"/>
                  <a:pt x="11918" y="8545"/>
                </a:cubicBezTo>
                <a:cubicBezTo>
                  <a:pt x="11918" y="8070"/>
                  <a:pt x="12322" y="7596"/>
                  <a:pt x="12726" y="7596"/>
                </a:cubicBezTo>
                <a:cubicBezTo>
                  <a:pt x="13129" y="7596"/>
                  <a:pt x="13533" y="8070"/>
                  <a:pt x="13533" y="8545"/>
                </a:cubicBezTo>
                <a:cubicBezTo>
                  <a:pt x="13533" y="9020"/>
                  <a:pt x="13129" y="9495"/>
                  <a:pt x="12726" y="9495"/>
                </a:cubicBezTo>
                <a:close/>
                <a:moveTo>
                  <a:pt x="12726" y="9495"/>
                </a:moveTo>
                <a:cubicBezTo>
                  <a:pt x="12726" y="9495"/>
                  <a:pt x="12726" y="9495"/>
                  <a:pt x="12726" y="9495"/>
                </a:cubicBezTo>
              </a:path>
            </a:pathLst>
          </a:custGeom>
          <a:solidFill>
            <a:schemeClr val="accent3">
              <a:satOff val="-3325"/>
              <a:lumOff val="25784"/>
            </a:schemeClr>
          </a:solidFill>
          <a:ln w="12700">
            <a:solidFill>
              <a:schemeClr val="accent3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9" name="Rectangle"/>
          <p:cNvSpPr/>
          <p:nvPr/>
        </p:nvSpPr>
        <p:spPr>
          <a:xfrm>
            <a:off x="4721102" y="2780039"/>
            <a:ext cx="282604" cy="304368"/>
          </a:xfrm>
          <a:prstGeom prst="rect">
            <a:avLst/>
          </a:prstGeom>
          <a:solidFill>
            <a:schemeClr val="accent3">
              <a:satOff val="-3325"/>
              <a:lumOff val="25784"/>
            </a:schemeClr>
          </a:solidFill>
          <a:ln w="3175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40" name="Rectangle"/>
          <p:cNvSpPr/>
          <p:nvPr/>
        </p:nvSpPr>
        <p:spPr>
          <a:xfrm>
            <a:off x="4866734" y="3101828"/>
            <a:ext cx="15064" cy="29541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1" name="Rectangle"/>
          <p:cNvSpPr/>
          <p:nvPr/>
        </p:nvSpPr>
        <p:spPr>
          <a:xfrm>
            <a:off x="4826441" y="3101828"/>
            <a:ext cx="15063" cy="29541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2" name="Shape"/>
          <p:cNvSpPr/>
          <p:nvPr/>
        </p:nvSpPr>
        <p:spPr>
          <a:xfrm>
            <a:off x="4693510" y="2585245"/>
            <a:ext cx="337788" cy="518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0800" y="0"/>
                  <a:pt x="10800" y="0"/>
                  <a:pt x="10800" y="0"/>
                </a:cubicBezTo>
                <a:cubicBezTo>
                  <a:pt x="14218" y="3131"/>
                  <a:pt x="14218" y="3131"/>
                  <a:pt x="14218" y="3131"/>
                </a:cubicBezTo>
                <a:cubicBezTo>
                  <a:pt x="16185" y="3052"/>
                  <a:pt x="18121" y="2933"/>
                  <a:pt x="20027" y="2715"/>
                </a:cubicBezTo>
                <a:cubicBezTo>
                  <a:pt x="21600" y="2556"/>
                  <a:pt x="21600" y="2556"/>
                  <a:pt x="21600" y="2556"/>
                </a:cubicBezTo>
                <a:cubicBezTo>
                  <a:pt x="21086" y="3547"/>
                  <a:pt x="21086" y="3547"/>
                  <a:pt x="21086" y="3547"/>
                </a:cubicBezTo>
                <a:cubicBezTo>
                  <a:pt x="20027" y="5450"/>
                  <a:pt x="19876" y="7887"/>
                  <a:pt x="19876" y="9908"/>
                </a:cubicBezTo>
                <a:cubicBezTo>
                  <a:pt x="19906" y="11454"/>
                  <a:pt x="20027" y="12980"/>
                  <a:pt x="20208" y="14506"/>
                </a:cubicBezTo>
                <a:cubicBezTo>
                  <a:pt x="20450" y="16368"/>
                  <a:pt x="20753" y="18211"/>
                  <a:pt x="21116" y="20054"/>
                </a:cubicBezTo>
                <a:cubicBezTo>
                  <a:pt x="21237" y="20589"/>
                  <a:pt x="21237" y="20589"/>
                  <a:pt x="21237" y="20589"/>
                </a:cubicBezTo>
                <a:cubicBezTo>
                  <a:pt x="20450" y="20728"/>
                  <a:pt x="20450" y="20728"/>
                  <a:pt x="20450" y="20728"/>
                </a:cubicBezTo>
                <a:cubicBezTo>
                  <a:pt x="17365" y="21323"/>
                  <a:pt x="14067" y="21600"/>
                  <a:pt x="10800" y="21600"/>
                </a:cubicBezTo>
                <a:cubicBezTo>
                  <a:pt x="10800" y="20986"/>
                  <a:pt x="10800" y="20986"/>
                  <a:pt x="10800" y="20986"/>
                </a:cubicBezTo>
                <a:cubicBezTo>
                  <a:pt x="14007" y="20986"/>
                  <a:pt x="17183" y="20708"/>
                  <a:pt x="20178" y="20134"/>
                </a:cubicBezTo>
                <a:cubicBezTo>
                  <a:pt x="18605" y="12068"/>
                  <a:pt x="18454" y="6559"/>
                  <a:pt x="20178" y="3329"/>
                </a:cubicBezTo>
                <a:cubicBezTo>
                  <a:pt x="17274" y="3646"/>
                  <a:pt x="14037" y="3805"/>
                  <a:pt x="10800" y="3805"/>
                </a:cubicBezTo>
                <a:cubicBezTo>
                  <a:pt x="10800" y="3190"/>
                  <a:pt x="10800" y="3190"/>
                  <a:pt x="10800" y="3190"/>
                </a:cubicBezTo>
                <a:cubicBezTo>
                  <a:pt x="10800" y="3190"/>
                  <a:pt x="10800" y="3190"/>
                  <a:pt x="10800" y="3190"/>
                </a:cubicBezTo>
                <a:cubicBezTo>
                  <a:pt x="11556" y="3190"/>
                  <a:pt x="12343" y="3171"/>
                  <a:pt x="13099" y="3151"/>
                </a:cubicBezTo>
                <a:cubicBezTo>
                  <a:pt x="10800" y="1070"/>
                  <a:pt x="10800" y="1070"/>
                  <a:pt x="10800" y="1070"/>
                </a:cubicBezTo>
                <a:cubicBezTo>
                  <a:pt x="10800" y="1070"/>
                  <a:pt x="10800" y="1070"/>
                  <a:pt x="10800" y="1070"/>
                </a:cubicBezTo>
                <a:lnTo>
                  <a:pt x="10800" y="0"/>
                </a:lnTo>
                <a:close/>
                <a:moveTo>
                  <a:pt x="484" y="20054"/>
                </a:moveTo>
                <a:cubicBezTo>
                  <a:pt x="847" y="18211"/>
                  <a:pt x="1180" y="16368"/>
                  <a:pt x="1392" y="14506"/>
                </a:cubicBezTo>
                <a:cubicBezTo>
                  <a:pt x="1573" y="12980"/>
                  <a:pt x="1724" y="11454"/>
                  <a:pt x="1724" y="9908"/>
                </a:cubicBezTo>
                <a:cubicBezTo>
                  <a:pt x="1755" y="7887"/>
                  <a:pt x="1573" y="5450"/>
                  <a:pt x="545" y="3547"/>
                </a:cubicBezTo>
                <a:cubicBezTo>
                  <a:pt x="0" y="2556"/>
                  <a:pt x="0" y="2556"/>
                  <a:pt x="0" y="2556"/>
                </a:cubicBezTo>
                <a:cubicBezTo>
                  <a:pt x="1573" y="2715"/>
                  <a:pt x="1573" y="2715"/>
                  <a:pt x="1573" y="2715"/>
                </a:cubicBezTo>
                <a:cubicBezTo>
                  <a:pt x="3479" y="2933"/>
                  <a:pt x="5445" y="3052"/>
                  <a:pt x="7382" y="3131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10800" y="1070"/>
                  <a:pt x="10800" y="1070"/>
                  <a:pt x="10800" y="1070"/>
                </a:cubicBezTo>
                <a:cubicBezTo>
                  <a:pt x="8531" y="3151"/>
                  <a:pt x="8531" y="3151"/>
                  <a:pt x="8531" y="3151"/>
                </a:cubicBezTo>
                <a:cubicBezTo>
                  <a:pt x="9287" y="3171"/>
                  <a:pt x="10044" y="3190"/>
                  <a:pt x="10800" y="3190"/>
                </a:cubicBezTo>
                <a:cubicBezTo>
                  <a:pt x="10800" y="3805"/>
                  <a:pt x="10800" y="3805"/>
                  <a:pt x="10800" y="3805"/>
                </a:cubicBezTo>
                <a:cubicBezTo>
                  <a:pt x="7563" y="3805"/>
                  <a:pt x="4356" y="3646"/>
                  <a:pt x="1422" y="3329"/>
                </a:cubicBezTo>
                <a:cubicBezTo>
                  <a:pt x="3176" y="6559"/>
                  <a:pt x="2995" y="12068"/>
                  <a:pt x="1422" y="20134"/>
                </a:cubicBezTo>
                <a:cubicBezTo>
                  <a:pt x="4447" y="20708"/>
                  <a:pt x="7624" y="20986"/>
                  <a:pt x="10800" y="20986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7533" y="21600"/>
                  <a:pt x="4266" y="21323"/>
                  <a:pt x="1180" y="20728"/>
                </a:cubicBezTo>
                <a:cubicBezTo>
                  <a:pt x="393" y="20589"/>
                  <a:pt x="393" y="20589"/>
                  <a:pt x="393" y="20589"/>
                </a:cubicBezTo>
                <a:lnTo>
                  <a:pt x="484" y="20054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3" name="Rectangle"/>
          <p:cNvSpPr/>
          <p:nvPr/>
        </p:nvSpPr>
        <p:spPr>
          <a:xfrm>
            <a:off x="4829829" y="3124173"/>
            <a:ext cx="7909" cy="71580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4" name="Rectangle"/>
          <p:cNvSpPr/>
          <p:nvPr/>
        </p:nvSpPr>
        <p:spPr>
          <a:xfrm>
            <a:off x="4821545" y="3148790"/>
            <a:ext cx="24102" cy="39010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5" name="Square"/>
          <p:cNvSpPr/>
          <p:nvPr/>
        </p:nvSpPr>
        <p:spPr>
          <a:xfrm>
            <a:off x="4870499" y="3124173"/>
            <a:ext cx="7909" cy="10984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6" name="Shape"/>
          <p:cNvSpPr/>
          <p:nvPr/>
        </p:nvSpPr>
        <p:spPr>
          <a:xfrm>
            <a:off x="4561340" y="1658302"/>
            <a:ext cx="625852" cy="388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88" y="19304"/>
                </a:moveTo>
                <a:cubicBezTo>
                  <a:pt x="20388" y="19200"/>
                  <a:pt x="20388" y="19096"/>
                  <a:pt x="20388" y="18991"/>
                </a:cubicBezTo>
                <a:cubicBezTo>
                  <a:pt x="20388" y="5948"/>
                  <a:pt x="20388" y="5948"/>
                  <a:pt x="20388" y="5948"/>
                </a:cubicBezTo>
                <a:cubicBezTo>
                  <a:pt x="20388" y="5322"/>
                  <a:pt x="20103" y="4904"/>
                  <a:pt x="19675" y="4904"/>
                </a:cubicBezTo>
                <a:cubicBezTo>
                  <a:pt x="15398" y="4904"/>
                  <a:pt x="15398" y="4904"/>
                  <a:pt x="15398" y="4904"/>
                </a:cubicBezTo>
                <a:cubicBezTo>
                  <a:pt x="15398" y="18678"/>
                  <a:pt x="15398" y="18678"/>
                  <a:pt x="15398" y="18678"/>
                </a:cubicBezTo>
                <a:cubicBezTo>
                  <a:pt x="15398" y="18887"/>
                  <a:pt x="15398" y="19096"/>
                  <a:pt x="15327" y="19304"/>
                </a:cubicBezTo>
                <a:cubicBezTo>
                  <a:pt x="14828" y="19304"/>
                  <a:pt x="14828" y="19304"/>
                  <a:pt x="14828" y="19304"/>
                </a:cubicBezTo>
                <a:cubicBezTo>
                  <a:pt x="14899" y="19200"/>
                  <a:pt x="14899" y="19096"/>
                  <a:pt x="14899" y="18991"/>
                </a:cubicBezTo>
                <a:cubicBezTo>
                  <a:pt x="14899" y="1148"/>
                  <a:pt x="14899" y="1148"/>
                  <a:pt x="14899" y="1148"/>
                </a:cubicBezTo>
                <a:cubicBezTo>
                  <a:pt x="14899" y="522"/>
                  <a:pt x="14543" y="0"/>
                  <a:pt x="14115" y="0"/>
                </a:cubicBezTo>
                <a:cubicBezTo>
                  <a:pt x="7485" y="0"/>
                  <a:pt x="7485" y="0"/>
                  <a:pt x="7485" y="0"/>
                </a:cubicBezTo>
                <a:cubicBezTo>
                  <a:pt x="7057" y="0"/>
                  <a:pt x="6701" y="522"/>
                  <a:pt x="6701" y="1148"/>
                </a:cubicBezTo>
                <a:cubicBezTo>
                  <a:pt x="6701" y="18991"/>
                  <a:pt x="6701" y="18991"/>
                  <a:pt x="6701" y="18991"/>
                </a:cubicBezTo>
                <a:cubicBezTo>
                  <a:pt x="6701" y="19096"/>
                  <a:pt x="6701" y="19200"/>
                  <a:pt x="6772" y="19304"/>
                </a:cubicBezTo>
                <a:cubicBezTo>
                  <a:pt x="6273" y="19304"/>
                  <a:pt x="6273" y="19304"/>
                  <a:pt x="6273" y="19304"/>
                </a:cubicBezTo>
                <a:cubicBezTo>
                  <a:pt x="6202" y="19096"/>
                  <a:pt x="6202" y="18887"/>
                  <a:pt x="6202" y="18678"/>
                </a:cubicBezTo>
                <a:cubicBezTo>
                  <a:pt x="6202" y="4904"/>
                  <a:pt x="6202" y="4904"/>
                  <a:pt x="6202" y="4904"/>
                </a:cubicBezTo>
                <a:cubicBezTo>
                  <a:pt x="2067" y="4904"/>
                  <a:pt x="2067" y="4904"/>
                  <a:pt x="2067" y="4904"/>
                </a:cubicBezTo>
                <a:cubicBezTo>
                  <a:pt x="1640" y="4904"/>
                  <a:pt x="1283" y="5322"/>
                  <a:pt x="1283" y="5948"/>
                </a:cubicBezTo>
                <a:cubicBezTo>
                  <a:pt x="1283" y="18991"/>
                  <a:pt x="1283" y="18991"/>
                  <a:pt x="1283" y="18991"/>
                </a:cubicBezTo>
                <a:cubicBezTo>
                  <a:pt x="1283" y="19096"/>
                  <a:pt x="1283" y="19200"/>
                  <a:pt x="1354" y="19304"/>
                </a:cubicBezTo>
                <a:cubicBezTo>
                  <a:pt x="0" y="19304"/>
                  <a:pt x="0" y="19304"/>
                  <a:pt x="0" y="19304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19304"/>
                  <a:pt x="21600" y="19304"/>
                  <a:pt x="21600" y="19304"/>
                </a:cubicBezTo>
                <a:lnTo>
                  <a:pt x="20388" y="19304"/>
                </a:lnTo>
                <a:close/>
                <a:moveTo>
                  <a:pt x="3564" y="14817"/>
                </a:moveTo>
                <a:cubicBezTo>
                  <a:pt x="2495" y="14817"/>
                  <a:pt x="2495" y="14817"/>
                  <a:pt x="2495" y="14817"/>
                </a:cubicBezTo>
                <a:cubicBezTo>
                  <a:pt x="2495" y="13148"/>
                  <a:pt x="2495" y="13148"/>
                  <a:pt x="2495" y="13148"/>
                </a:cubicBezTo>
                <a:cubicBezTo>
                  <a:pt x="3564" y="13148"/>
                  <a:pt x="3564" y="13148"/>
                  <a:pt x="3564" y="13148"/>
                </a:cubicBezTo>
                <a:lnTo>
                  <a:pt x="3564" y="14817"/>
                </a:lnTo>
                <a:close/>
                <a:moveTo>
                  <a:pt x="3564" y="12000"/>
                </a:moveTo>
                <a:cubicBezTo>
                  <a:pt x="2495" y="12000"/>
                  <a:pt x="2495" y="12000"/>
                  <a:pt x="2495" y="12000"/>
                </a:cubicBezTo>
                <a:cubicBezTo>
                  <a:pt x="2495" y="10330"/>
                  <a:pt x="2495" y="10330"/>
                  <a:pt x="2495" y="10330"/>
                </a:cubicBezTo>
                <a:cubicBezTo>
                  <a:pt x="3564" y="10330"/>
                  <a:pt x="3564" y="10330"/>
                  <a:pt x="3564" y="10330"/>
                </a:cubicBezTo>
                <a:lnTo>
                  <a:pt x="3564" y="12000"/>
                </a:lnTo>
                <a:close/>
                <a:moveTo>
                  <a:pt x="3564" y="9287"/>
                </a:moveTo>
                <a:cubicBezTo>
                  <a:pt x="2495" y="9287"/>
                  <a:pt x="2495" y="9287"/>
                  <a:pt x="2495" y="9287"/>
                </a:cubicBezTo>
                <a:cubicBezTo>
                  <a:pt x="2495" y="7617"/>
                  <a:pt x="2495" y="7617"/>
                  <a:pt x="2495" y="7617"/>
                </a:cubicBezTo>
                <a:cubicBezTo>
                  <a:pt x="3564" y="7617"/>
                  <a:pt x="3564" y="7617"/>
                  <a:pt x="3564" y="7617"/>
                </a:cubicBezTo>
                <a:lnTo>
                  <a:pt x="3564" y="9287"/>
                </a:lnTo>
                <a:close/>
                <a:moveTo>
                  <a:pt x="5275" y="14817"/>
                </a:moveTo>
                <a:cubicBezTo>
                  <a:pt x="4206" y="14817"/>
                  <a:pt x="4206" y="14817"/>
                  <a:pt x="4206" y="14817"/>
                </a:cubicBezTo>
                <a:cubicBezTo>
                  <a:pt x="4206" y="13148"/>
                  <a:pt x="4206" y="13148"/>
                  <a:pt x="4206" y="13148"/>
                </a:cubicBezTo>
                <a:cubicBezTo>
                  <a:pt x="5275" y="13148"/>
                  <a:pt x="5275" y="13148"/>
                  <a:pt x="5275" y="13148"/>
                </a:cubicBezTo>
                <a:lnTo>
                  <a:pt x="5275" y="14817"/>
                </a:lnTo>
                <a:close/>
                <a:moveTo>
                  <a:pt x="5275" y="12000"/>
                </a:moveTo>
                <a:cubicBezTo>
                  <a:pt x="4206" y="12000"/>
                  <a:pt x="4206" y="12000"/>
                  <a:pt x="4206" y="12000"/>
                </a:cubicBezTo>
                <a:cubicBezTo>
                  <a:pt x="4206" y="10330"/>
                  <a:pt x="4206" y="10330"/>
                  <a:pt x="4206" y="10330"/>
                </a:cubicBezTo>
                <a:cubicBezTo>
                  <a:pt x="5275" y="10330"/>
                  <a:pt x="5275" y="10330"/>
                  <a:pt x="5275" y="10330"/>
                </a:cubicBezTo>
                <a:lnTo>
                  <a:pt x="5275" y="12000"/>
                </a:lnTo>
                <a:close/>
                <a:moveTo>
                  <a:pt x="5275" y="9287"/>
                </a:moveTo>
                <a:cubicBezTo>
                  <a:pt x="4206" y="9287"/>
                  <a:pt x="4206" y="9287"/>
                  <a:pt x="4206" y="9287"/>
                </a:cubicBezTo>
                <a:cubicBezTo>
                  <a:pt x="4206" y="7617"/>
                  <a:pt x="4206" y="7617"/>
                  <a:pt x="4206" y="7617"/>
                </a:cubicBezTo>
                <a:cubicBezTo>
                  <a:pt x="5275" y="7617"/>
                  <a:pt x="5275" y="7617"/>
                  <a:pt x="5275" y="7617"/>
                </a:cubicBezTo>
                <a:lnTo>
                  <a:pt x="5275" y="9287"/>
                </a:lnTo>
                <a:close/>
                <a:moveTo>
                  <a:pt x="12475" y="19200"/>
                </a:moveTo>
                <a:cubicBezTo>
                  <a:pt x="9267" y="19200"/>
                  <a:pt x="9267" y="19200"/>
                  <a:pt x="9267" y="19200"/>
                </a:cubicBezTo>
                <a:cubicBezTo>
                  <a:pt x="9267" y="13357"/>
                  <a:pt x="9267" y="13357"/>
                  <a:pt x="9267" y="13357"/>
                </a:cubicBezTo>
                <a:cubicBezTo>
                  <a:pt x="12475" y="13357"/>
                  <a:pt x="12475" y="13357"/>
                  <a:pt x="12475" y="13357"/>
                </a:cubicBezTo>
                <a:lnTo>
                  <a:pt x="12475" y="19200"/>
                </a:lnTo>
                <a:close/>
                <a:moveTo>
                  <a:pt x="10836" y="8348"/>
                </a:moveTo>
                <a:cubicBezTo>
                  <a:pt x="9339" y="8348"/>
                  <a:pt x="8127" y="6574"/>
                  <a:pt x="8127" y="4487"/>
                </a:cubicBezTo>
                <a:cubicBezTo>
                  <a:pt x="8127" y="2296"/>
                  <a:pt x="9339" y="522"/>
                  <a:pt x="10836" y="522"/>
                </a:cubicBezTo>
                <a:cubicBezTo>
                  <a:pt x="12261" y="522"/>
                  <a:pt x="13473" y="2296"/>
                  <a:pt x="13473" y="4487"/>
                </a:cubicBezTo>
                <a:cubicBezTo>
                  <a:pt x="13473" y="6574"/>
                  <a:pt x="12261" y="8348"/>
                  <a:pt x="10836" y="8348"/>
                </a:cubicBezTo>
                <a:close/>
                <a:moveTo>
                  <a:pt x="17750" y="14817"/>
                </a:moveTo>
                <a:cubicBezTo>
                  <a:pt x="16610" y="14817"/>
                  <a:pt x="16610" y="14817"/>
                  <a:pt x="16610" y="14817"/>
                </a:cubicBezTo>
                <a:cubicBezTo>
                  <a:pt x="16610" y="13148"/>
                  <a:pt x="16610" y="13148"/>
                  <a:pt x="16610" y="13148"/>
                </a:cubicBezTo>
                <a:cubicBezTo>
                  <a:pt x="17750" y="13148"/>
                  <a:pt x="17750" y="13148"/>
                  <a:pt x="17750" y="13148"/>
                </a:cubicBezTo>
                <a:lnTo>
                  <a:pt x="17750" y="14817"/>
                </a:lnTo>
                <a:close/>
                <a:moveTo>
                  <a:pt x="17750" y="12000"/>
                </a:moveTo>
                <a:cubicBezTo>
                  <a:pt x="16610" y="12000"/>
                  <a:pt x="16610" y="12000"/>
                  <a:pt x="16610" y="12000"/>
                </a:cubicBezTo>
                <a:cubicBezTo>
                  <a:pt x="16610" y="10330"/>
                  <a:pt x="16610" y="10330"/>
                  <a:pt x="16610" y="10330"/>
                </a:cubicBezTo>
                <a:cubicBezTo>
                  <a:pt x="17750" y="10330"/>
                  <a:pt x="17750" y="10330"/>
                  <a:pt x="17750" y="10330"/>
                </a:cubicBezTo>
                <a:lnTo>
                  <a:pt x="17750" y="12000"/>
                </a:lnTo>
                <a:close/>
                <a:moveTo>
                  <a:pt x="17750" y="9287"/>
                </a:moveTo>
                <a:cubicBezTo>
                  <a:pt x="16610" y="9287"/>
                  <a:pt x="16610" y="9287"/>
                  <a:pt x="16610" y="9287"/>
                </a:cubicBezTo>
                <a:cubicBezTo>
                  <a:pt x="16610" y="7617"/>
                  <a:pt x="16610" y="7617"/>
                  <a:pt x="16610" y="7617"/>
                </a:cubicBezTo>
                <a:cubicBezTo>
                  <a:pt x="17750" y="7617"/>
                  <a:pt x="17750" y="7617"/>
                  <a:pt x="17750" y="7617"/>
                </a:cubicBezTo>
                <a:lnTo>
                  <a:pt x="17750" y="9287"/>
                </a:lnTo>
                <a:close/>
                <a:moveTo>
                  <a:pt x="19390" y="14817"/>
                </a:moveTo>
                <a:cubicBezTo>
                  <a:pt x="18321" y="14817"/>
                  <a:pt x="18321" y="14817"/>
                  <a:pt x="18321" y="14817"/>
                </a:cubicBezTo>
                <a:cubicBezTo>
                  <a:pt x="18321" y="13148"/>
                  <a:pt x="18321" y="13148"/>
                  <a:pt x="18321" y="13148"/>
                </a:cubicBezTo>
                <a:cubicBezTo>
                  <a:pt x="19390" y="13148"/>
                  <a:pt x="19390" y="13148"/>
                  <a:pt x="19390" y="13148"/>
                </a:cubicBezTo>
                <a:lnTo>
                  <a:pt x="19390" y="14817"/>
                </a:lnTo>
                <a:close/>
                <a:moveTo>
                  <a:pt x="19390" y="12000"/>
                </a:moveTo>
                <a:cubicBezTo>
                  <a:pt x="18321" y="12000"/>
                  <a:pt x="18321" y="12000"/>
                  <a:pt x="18321" y="12000"/>
                </a:cubicBezTo>
                <a:cubicBezTo>
                  <a:pt x="18321" y="10330"/>
                  <a:pt x="18321" y="10330"/>
                  <a:pt x="18321" y="10330"/>
                </a:cubicBezTo>
                <a:cubicBezTo>
                  <a:pt x="19390" y="10330"/>
                  <a:pt x="19390" y="10330"/>
                  <a:pt x="19390" y="10330"/>
                </a:cubicBezTo>
                <a:lnTo>
                  <a:pt x="19390" y="12000"/>
                </a:lnTo>
                <a:close/>
                <a:moveTo>
                  <a:pt x="19390" y="9287"/>
                </a:moveTo>
                <a:cubicBezTo>
                  <a:pt x="18321" y="9287"/>
                  <a:pt x="18321" y="9287"/>
                  <a:pt x="18321" y="9287"/>
                </a:cubicBezTo>
                <a:cubicBezTo>
                  <a:pt x="18321" y="7617"/>
                  <a:pt x="18321" y="7617"/>
                  <a:pt x="18321" y="7617"/>
                </a:cubicBezTo>
                <a:cubicBezTo>
                  <a:pt x="19390" y="7617"/>
                  <a:pt x="19390" y="7617"/>
                  <a:pt x="19390" y="7617"/>
                </a:cubicBezTo>
                <a:lnTo>
                  <a:pt x="19390" y="9287"/>
                </a:lnTo>
                <a:close/>
                <a:moveTo>
                  <a:pt x="11477" y="3443"/>
                </a:moveTo>
                <a:cubicBezTo>
                  <a:pt x="12475" y="3443"/>
                  <a:pt x="12475" y="3443"/>
                  <a:pt x="12475" y="3443"/>
                </a:cubicBezTo>
                <a:cubicBezTo>
                  <a:pt x="12475" y="5426"/>
                  <a:pt x="12475" y="5426"/>
                  <a:pt x="12475" y="5426"/>
                </a:cubicBezTo>
                <a:cubicBezTo>
                  <a:pt x="11477" y="5426"/>
                  <a:pt x="11477" y="5426"/>
                  <a:pt x="11477" y="5426"/>
                </a:cubicBezTo>
                <a:cubicBezTo>
                  <a:pt x="11477" y="6887"/>
                  <a:pt x="11477" y="6887"/>
                  <a:pt x="11477" y="6887"/>
                </a:cubicBezTo>
                <a:cubicBezTo>
                  <a:pt x="10123" y="6887"/>
                  <a:pt x="10123" y="6887"/>
                  <a:pt x="10123" y="6887"/>
                </a:cubicBezTo>
                <a:cubicBezTo>
                  <a:pt x="10123" y="5426"/>
                  <a:pt x="10123" y="5426"/>
                  <a:pt x="10123" y="5426"/>
                </a:cubicBezTo>
                <a:cubicBezTo>
                  <a:pt x="9125" y="5426"/>
                  <a:pt x="9125" y="5426"/>
                  <a:pt x="9125" y="5426"/>
                </a:cubicBezTo>
                <a:cubicBezTo>
                  <a:pt x="9125" y="3443"/>
                  <a:pt x="9125" y="3443"/>
                  <a:pt x="9125" y="3443"/>
                </a:cubicBezTo>
                <a:cubicBezTo>
                  <a:pt x="10123" y="3443"/>
                  <a:pt x="10123" y="3443"/>
                  <a:pt x="10123" y="3443"/>
                </a:cubicBezTo>
                <a:cubicBezTo>
                  <a:pt x="10123" y="1983"/>
                  <a:pt x="10123" y="1983"/>
                  <a:pt x="10123" y="1983"/>
                </a:cubicBezTo>
                <a:cubicBezTo>
                  <a:pt x="11477" y="1983"/>
                  <a:pt x="11477" y="1983"/>
                  <a:pt x="11477" y="1983"/>
                </a:cubicBezTo>
                <a:lnTo>
                  <a:pt x="11477" y="3443"/>
                </a:lnTo>
                <a:close/>
                <a:moveTo>
                  <a:pt x="11477" y="3443"/>
                </a:moveTo>
                <a:cubicBezTo>
                  <a:pt x="11477" y="3443"/>
                  <a:pt x="11477" y="3443"/>
                  <a:pt x="11477" y="3443"/>
                </a:cubicBezTo>
              </a:path>
            </a:pathLst>
          </a:custGeom>
          <a:solidFill>
            <a:schemeClr val="accent3">
              <a:satOff val="-3325"/>
              <a:lumOff val="25784"/>
            </a:schemeClr>
          </a:solidFill>
          <a:ln>
            <a:solidFill>
              <a:schemeClr val="accent3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7" name="TextBox 22"/>
          <p:cNvSpPr txBox="1"/>
          <p:nvPr/>
        </p:nvSpPr>
        <p:spPr>
          <a:xfrm>
            <a:off x="350441" y="2877798"/>
            <a:ext cx="2487685" cy="1394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Risk factors for MRSA or Pseudomonal Infection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7" grpId="1"/>
      <p:bldP build="whole" bldLvl="1" animBg="1" rev="0" advAuto="0" spid="44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Line"/>
          <p:cNvSpPr/>
          <p:nvPr/>
        </p:nvSpPr>
        <p:spPr>
          <a:xfrm>
            <a:off x="4571999" y="3660688"/>
            <a:ext cx="1" cy="494345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50" name="Non-Severe CAP"/>
          <p:cNvSpPr txBox="1"/>
          <p:nvPr>
            <p:ph type="title"/>
          </p:nvPr>
        </p:nvSpPr>
        <p:spPr>
          <a:xfrm>
            <a:off x="1467319" y="325225"/>
            <a:ext cx="4572001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Non-Severe CAP</a:t>
            </a:r>
          </a:p>
        </p:txBody>
      </p:sp>
      <p:sp>
        <p:nvSpPr>
          <p:cNvPr id="451" name="Slide Number"/>
          <p:cNvSpPr txBox="1"/>
          <p:nvPr>
            <p:ph type="sldNum" sz="quarter" idx="2"/>
          </p:nvPr>
        </p:nvSpPr>
        <p:spPr>
          <a:xfrm>
            <a:off x="8542263" y="6213427"/>
            <a:ext cx="144537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2" name="Rounded Rectangle"/>
          <p:cNvSpPr/>
          <p:nvPr/>
        </p:nvSpPr>
        <p:spPr>
          <a:xfrm>
            <a:off x="3587028" y="1669688"/>
            <a:ext cx="1969944" cy="468945"/>
          </a:xfrm>
          <a:prstGeom prst="roundRect">
            <a:avLst>
              <a:gd name="adj" fmla="val 40623"/>
            </a:avLst>
          </a:prstGeom>
          <a:solidFill>
            <a:schemeClr val="accent3">
              <a:satOff val="-3325"/>
              <a:lumOff val="25784"/>
            </a:schemeClr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53" name="Non-severe CAP"/>
          <p:cNvSpPr txBox="1"/>
          <p:nvPr/>
        </p:nvSpPr>
        <p:spPr>
          <a:xfrm>
            <a:off x="3705621" y="1747087"/>
            <a:ext cx="1732758" cy="314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Non-severe CAP </a:t>
            </a:r>
          </a:p>
        </p:txBody>
      </p:sp>
      <p:sp>
        <p:nvSpPr>
          <p:cNvPr id="454" name="Line"/>
          <p:cNvSpPr/>
          <p:nvPr/>
        </p:nvSpPr>
        <p:spPr>
          <a:xfrm>
            <a:off x="4571999" y="2131277"/>
            <a:ext cx="1" cy="908216"/>
          </a:xfrm>
          <a:prstGeom prst="line">
            <a:avLst/>
          </a:prstGeom>
          <a:ln w="25400">
            <a:solidFill>
              <a:schemeClr val="accent3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55" name="Rounded Rectangle"/>
          <p:cNvSpPr/>
          <p:nvPr/>
        </p:nvSpPr>
        <p:spPr>
          <a:xfrm>
            <a:off x="3863691" y="3044837"/>
            <a:ext cx="1416618" cy="610507"/>
          </a:xfrm>
          <a:prstGeom prst="roundRect">
            <a:avLst>
              <a:gd name="adj" fmla="val 22439"/>
            </a:avLst>
          </a:prstGeom>
          <a:solidFill>
            <a:schemeClr val="accent2">
              <a:lumOff val="22843"/>
            </a:schemeClr>
          </a:solidFill>
          <a:ln w="25400">
            <a:solidFill>
              <a:schemeClr val="accent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56" name="Penicillin Allergy?"/>
          <p:cNvSpPr txBox="1"/>
          <p:nvPr/>
        </p:nvSpPr>
        <p:spPr>
          <a:xfrm>
            <a:off x="3948973" y="3192224"/>
            <a:ext cx="1246054" cy="315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Penicillin Allergy?</a:t>
            </a:r>
          </a:p>
        </p:txBody>
      </p:sp>
      <p:sp>
        <p:nvSpPr>
          <p:cNvPr id="457" name="Line"/>
          <p:cNvSpPr/>
          <p:nvPr/>
        </p:nvSpPr>
        <p:spPr>
          <a:xfrm flipH="1" flipV="1">
            <a:off x="2286000" y="4154536"/>
            <a:ext cx="4572001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58" name="Line"/>
          <p:cNvSpPr/>
          <p:nvPr/>
        </p:nvSpPr>
        <p:spPr>
          <a:xfrm>
            <a:off x="2285999" y="4146164"/>
            <a:ext cx="1" cy="494345"/>
          </a:xfrm>
          <a:prstGeom prst="line">
            <a:avLst/>
          </a:prstGeom>
          <a:ln w="25400">
            <a:solidFill>
              <a:schemeClr val="accent3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59" name="Line"/>
          <p:cNvSpPr/>
          <p:nvPr/>
        </p:nvSpPr>
        <p:spPr>
          <a:xfrm>
            <a:off x="6868342" y="4146164"/>
            <a:ext cx="1" cy="494345"/>
          </a:xfrm>
          <a:prstGeom prst="line">
            <a:avLst/>
          </a:prstGeom>
          <a:ln w="25400">
            <a:solidFill>
              <a:schemeClr val="accent3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60" name="Line"/>
          <p:cNvSpPr/>
          <p:nvPr/>
        </p:nvSpPr>
        <p:spPr>
          <a:xfrm>
            <a:off x="4572000" y="4153799"/>
            <a:ext cx="1" cy="746355"/>
          </a:xfrm>
          <a:prstGeom prst="line">
            <a:avLst/>
          </a:prstGeom>
          <a:ln w="25400">
            <a:solidFill>
              <a:schemeClr val="accent3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61" name="Rounded Rectangle"/>
          <p:cNvSpPr/>
          <p:nvPr/>
        </p:nvSpPr>
        <p:spPr>
          <a:xfrm>
            <a:off x="1577691" y="4653729"/>
            <a:ext cx="1416618" cy="735685"/>
          </a:xfrm>
          <a:prstGeom prst="roundRect">
            <a:avLst>
              <a:gd name="adj" fmla="val 18621"/>
            </a:avLst>
          </a:prstGeom>
          <a:solidFill>
            <a:schemeClr val="accent5">
              <a:lumOff val="23235"/>
            </a:schemeClr>
          </a:solidFill>
          <a:ln w="25400">
            <a:solidFill>
              <a:schemeClr val="accent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62" name="Rounded Rectangle"/>
          <p:cNvSpPr/>
          <p:nvPr/>
        </p:nvSpPr>
        <p:spPr>
          <a:xfrm>
            <a:off x="3863691" y="4911620"/>
            <a:ext cx="1416618" cy="735685"/>
          </a:xfrm>
          <a:prstGeom prst="roundRect">
            <a:avLst>
              <a:gd name="adj" fmla="val 18621"/>
            </a:avLst>
          </a:prstGeom>
          <a:solidFill>
            <a:schemeClr val="accent5">
              <a:lumOff val="23235"/>
            </a:schemeClr>
          </a:solidFill>
          <a:ln w="25400">
            <a:solidFill>
              <a:schemeClr val="accent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63" name="Rounded Rectangle"/>
          <p:cNvSpPr/>
          <p:nvPr/>
        </p:nvSpPr>
        <p:spPr>
          <a:xfrm>
            <a:off x="6149691" y="4653729"/>
            <a:ext cx="1416618" cy="610507"/>
          </a:xfrm>
          <a:prstGeom prst="roundRect">
            <a:avLst>
              <a:gd name="adj" fmla="val 22439"/>
            </a:avLst>
          </a:prstGeom>
          <a:solidFill>
            <a:schemeClr val="accent5">
              <a:lumOff val="23235"/>
            </a:schemeClr>
          </a:solidFill>
          <a:ln w="25400">
            <a:solidFill>
              <a:schemeClr val="accent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64" name="Ampicilin/Sulbactam…"/>
          <p:cNvSpPr txBox="1"/>
          <p:nvPr/>
        </p:nvSpPr>
        <p:spPr>
          <a:xfrm>
            <a:off x="1553956" y="4681005"/>
            <a:ext cx="1464088" cy="65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Ampicilin/Sulbactam</a:t>
            </a:r>
          </a:p>
          <a:p>
            <a: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+</a:t>
            </a:r>
          </a:p>
          <a:p>
            <a: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Azithromycin </a:t>
            </a:r>
          </a:p>
        </p:txBody>
      </p:sp>
      <p:sp>
        <p:nvSpPr>
          <p:cNvPr id="465" name="Ceftriaxone…"/>
          <p:cNvSpPr txBox="1"/>
          <p:nvPr/>
        </p:nvSpPr>
        <p:spPr>
          <a:xfrm>
            <a:off x="3948973" y="4938896"/>
            <a:ext cx="1246054" cy="65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Ceftriaxone </a:t>
            </a:r>
          </a:p>
          <a:p>
            <a: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+</a:t>
            </a:r>
          </a:p>
          <a:p>
            <a: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Azithromycin </a:t>
            </a:r>
          </a:p>
        </p:txBody>
      </p:sp>
      <p:sp>
        <p:nvSpPr>
          <p:cNvPr id="466" name="Levofloxacin"/>
          <p:cNvSpPr txBox="1"/>
          <p:nvPr/>
        </p:nvSpPr>
        <p:spPr>
          <a:xfrm>
            <a:off x="6245316" y="4801116"/>
            <a:ext cx="1246054" cy="315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Levofloxacin</a:t>
            </a:r>
          </a:p>
        </p:txBody>
      </p:sp>
      <p:sp>
        <p:nvSpPr>
          <p:cNvPr id="467" name="None"/>
          <p:cNvSpPr txBox="1"/>
          <p:nvPr/>
        </p:nvSpPr>
        <p:spPr>
          <a:xfrm>
            <a:off x="3171037" y="4003445"/>
            <a:ext cx="515926" cy="3021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None</a:t>
            </a:r>
          </a:p>
        </p:txBody>
      </p:sp>
      <p:sp>
        <p:nvSpPr>
          <p:cNvPr id="468" name="None or Mild"/>
          <p:cNvSpPr txBox="1"/>
          <p:nvPr/>
        </p:nvSpPr>
        <p:spPr>
          <a:xfrm>
            <a:off x="4030268" y="4303470"/>
            <a:ext cx="1083464" cy="3021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None or Mild</a:t>
            </a:r>
          </a:p>
        </p:txBody>
      </p:sp>
      <p:sp>
        <p:nvSpPr>
          <p:cNvPr id="469" name="Severe"/>
          <p:cNvSpPr txBox="1"/>
          <p:nvPr/>
        </p:nvSpPr>
        <p:spPr>
          <a:xfrm>
            <a:off x="5480122" y="4013619"/>
            <a:ext cx="628117" cy="3021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Severe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Line"/>
          <p:cNvSpPr/>
          <p:nvPr/>
        </p:nvSpPr>
        <p:spPr>
          <a:xfrm>
            <a:off x="4571999" y="3660688"/>
            <a:ext cx="1" cy="494345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72" name="Non-Severe CAP"/>
          <p:cNvSpPr txBox="1"/>
          <p:nvPr>
            <p:ph type="title"/>
          </p:nvPr>
        </p:nvSpPr>
        <p:spPr>
          <a:xfrm>
            <a:off x="1467319" y="325225"/>
            <a:ext cx="4572001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Non-Severe CAP</a:t>
            </a:r>
          </a:p>
        </p:txBody>
      </p:sp>
      <p:sp>
        <p:nvSpPr>
          <p:cNvPr id="4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4" name="Rounded Rectangle"/>
          <p:cNvSpPr/>
          <p:nvPr/>
        </p:nvSpPr>
        <p:spPr>
          <a:xfrm>
            <a:off x="3587028" y="1669688"/>
            <a:ext cx="1969944" cy="468945"/>
          </a:xfrm>
          <a:prstGeom prst="roundRect">
            <a:avLst>
              <a:gd name="adj" fmla="val 40623"/>
            </a:avLst>
          </a:prstGeom>
          <a:solidFill>
            <a:schemeClr val="accent3">
              <a:satOff val="-3325"/>
              <a:lumOff val="25784"/>
            </a:schemeClr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75" name="Non-severe CAP"/>
          <p:cNvSpPr txBox="1"/>
          <p:nvPr/>
        </p:nvSpPr>
        <p:spPr>
          <a:xfrm>
            <a:off x="3705621" y="1747087"/>
            <a:ext cx="1732758" cy="314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Non-severe CAP </a:t>
            </a:r>
          </a:p>
        </p:txBody>
      </p:sp>
      <p:sp>
        <p:nvSpPr>
          <p:cNvPr id="476" name="Line"/>
          <p:cNvSpPr/>
          <p:nvPr/>
        </p:nvSpPr>
        <p:spPr>
          <a:xfrm>
            <a:off x="4571999" y="2131277"/>
            <a:ext cx="1" cy="908216"/>
          </a:xfrm>
          <a:prstGeom prst="line">
            <a:avLst/>
          </a:prstGeom>
          <a:ln w="25400">
            <a:solidFill>
              <a:schemeClr val="accent3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77" name="Rounded Rectangle"/>
          <p:cNvSpPr/>
          <p:nvPr/>
        </p:nvSpPr>
        <p:spPr>
          <a:xfrm>
            <a:off x="3863691" y="3044837"/>
            <a:ext cx="1416618" cy="610507"/>
          </a:xfrm>
          <a:prstGeom prst="roundRect">
            <a:avLst>
              <a:gd name="adj" fmla="val 22439"/>
            </a:avLst>
          </a:prstGeom>
          <a:solidFill>
            <a:schemeClr val="accent2">
              <a:lumOff val="22843"/>
            </a:schemeClr>
          </a:solidFill>
          <a:ln w="25400">
            <a:solidFill>
              <a:schemeClr val="accent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78" name="Penicillin Allergy?"/>
          <p:cNvSpPr txBox="1"/>
          <p:nvPr/>
        </p:nvSpPr>
        <p:spPr>
          <a:xfrm>
            <a:off x="3948973" y="3192224"/>
            <a:ext cx="1246054" cy="315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Penicillin Allergy?</a:t>
            </a:r>
          </a:p>
        </p:txBody>
      </p:sp>
      <p:sp>
        <p:nvSpPr>
          <p:cNvPr id="479" name="Line"/>
          <p:cNvSpPr/>
          <p:nvPr/>
        </p:nvSpPr>
        <p:spPr>
          <a:xfrm flipH="1" flipV="1">
            <a:off x="2286000" y="4154536"/>
            <a:ext cx="4572001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80" name="Line"/>
          <p:cNvSpPr/>
          <p:nvPr/>
        </p:nvSpPr>
        <p:spPr>
          <a:xfrm>
            <a:off x="2285999" y="4146164"/>
            <a:ext cx="1" cy="494345"/>
          </a:xfrm>
          <a:prstGeom prst="line">
            <a:avLst/>
          </a:prstGeom>
          <a:ln w="25400">
            <a:solidFill>
              <a:schemeClr val="accent3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81" name="Line"/>
          <p:cNvSpPr/>
          <p:nvPr/>
        </p:nvSpPr>
        <p:spPr>
          <a:xfrm>
            <a:off x="6868342" y="4146164"/>
            <a:ext cx="1" cy="494345"/>
          </a:xfrm>
          <a:prstGeom prst="line">
            <a:avLst/>
          </a:prstGeom>
          <a:ln w="25400">
            <a:solidFill>
              <a:schemeClr val="accent3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82" name="Line"/>
          <p:cNvSpPr/>
          <p:nvPr/>
        </p:nvSpPr>
        <p:spPr>
          <a:xfrm>
            <a:off x="4572000" y="4153799"/>
            <a:ext cx="1" cy="746355"/>
          </a:xfrm>
          <a:prstGeom prst="line">
            <a:avLst/>
          </a:prstGeom>
          <a:ln w="25400">
            <a:solidFill>
              <a:schemeClr val="accent3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83" name="Rounded Rectangle"/>
          <p:cNvSpPr/>
          <p:nvPr/>
        </p:nvSpPr>
        <p:spPr>
          <a:xfrm>
            <a:off x="1577691" y="4653729"/>
            <a:ext cx="1416618" cy="735685"/>
          </a:xfrm>
          <a:prstGeom prst="roundRect">
            <a:avLst>
              <a:gd name="adj" fmla="val 18621"/>
            </a:avLst>
          </a:prstGeom>
          <a:solidFill>
            <a:schemeClr val="accent5">
              <a:lumOff val="23235"/>
            </a:schemeClr>
          </a:solidFill>
          <a:ln w="25400">
            <a:solidFill>
              <a:schemeClr val="accent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84" name="Rounded Rectangle"/>
          <p:cNvSpPr/>
          <p:nvPr/>
        </p:nvSpPr>
        <p:spPr>
          <a:xfrm>
            <a:off x="3863691" y="4911620"/>
            <a:ext cx="1416618" cy="735685"/>
          </a:xfrm>
          <a:prstGeom prst="roundRect">
            <a:avLst>
              <a:gd name="adj" fmla="val 18621"/>
            </a:avLst>
          </a:prstGeom>
          <a:solidFill>
            <a:schemeClr val="accent5">
              <a:lumOff val="23235"/>
            </a:schemeClr>
          </a:solidFill>
          <a:ln w="25400">
            <a:solidFill>
              <a:schemeClr val="accent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85" name="Rounded Rectangle"/>
          <p:cNvSpPr/>
          <p:nvPr/>
        </p:nvSpPr>
        <p:spPr>
          <a:xfrm>
            <a:off x="6149691" y="4653729"/>
            <a:ext cx="1416618" cy="610507"/>
          </a:xfrm>
          <a:prstGeom prst="roundRect">
            <a:avLst>
              <a:gd name="adj" fmla="val 22439"/>
            </a:avLst>
          </a:prstGeom>
          <a:solidFill>
            <a:schemeClr val="accent5">
              <a:lumOff val="23235"/>
            </a:schemeClr>
          </a:solidFill>
          <a:ln w="25400">
            <a:solidFill>
              <a:schemeClr val="accent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86" name="Ampicilin/Sulbactam…"/>
          <p:cNvSpPr txBox="1"/>
          <p:nvPr/>
        </p:nvSpPr>
        <p:spPr>
          <a:xfrm>
            <a:off x="1553956" y="4681005"/>
            <a:ext cx="1464088" cy="65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Ampicilin/Sulbactam</a:t>
            </a:r>
          </a:p>
          <a:p>
            <a: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+</a:t>
            </a:r>
          </a:p>
          <a:p>
            <a: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Azithromycin </a:t>
            </a:r>
          </a:p>
        </p:txBody>
      </p:sp>
      <p:sp>
        <p:nvSpPr>
          <p:cNvPr id="487" name="Ceftriaxone…"/>
          <p:cNvSpPr txBox="1"/>
          <p:nvPr/>
        </p:nvSpPr>
        <p:spPr>
          <a:xfrm>
            <a:off x="3948973" y="4938896"/>
            <a:ext cx="1246054" cy="65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Ceftriaxone </a:t>
            </a:r>
          </a:p>
          <a:p>
            <a: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+</a:t>
            </a:r>
          </a:p>
          <a:p>
            <a: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Azithromycin </a:t>
            </a:r>
          </a:p>
        </p:txBody>
      </p:sp>
      <p:sp>
        <p:nvSpPr>
          <p:cNvPr id="488" name="Levofloxacin"/>
          <p:cNvSpPr txBox="1"/>
          <p:nvPr/>
        </p:nvSpPr>
        <p:spPr>
          <a:xfrm>
            <a:off x="6245316" y="4801116"/>
            <a:ext cx="1246054" cy="315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Levofloxacin</a:t>
            </a:r>
          </a:p>
        </p:txBody>
      </p:sp>
      <p:sp>
        <p:nvSpPr>
          <p:cNvPr id="489" name="None"/>
          <p:cNvSpPr txBox="1"/>
          <p:nvPr/>
        </p:nvSpPr>
        <p:spPr>
          <a:xfrm>
            <a:off x="3171037" y="4003445"/>
            <a:ext cx="515926" cy="3021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None</a:t>
            </a:r>
          </a:p>
        </p:txBody>
      </p:sp>
      <p:sp>
        <p:nvSpPr>
          <p:cNvPr id="490" name="None or Mild"/>
          <p:cNvSpPr txBox="1"/>
          <p:nvPr/>
        </p:nvSpPr>
        <p:spPr>
          <a:xfrm>
            <a:off x="4030268" y="4306607"/>
            <a:ext cx="1083464" cy="3021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None or Mild</a:t>
            </a:r>
          </a:p>
        </p:txBody>
      </p:sp>
      <p:sp>
        <p:nvSpPr>
          <p:cNvPr id="491" name="Severe"/>
          <p:cNvSpPr txBox="1"/>
          <p:nvPr/>
        </p:nvSpPr>
        <p:spPr>
          <a:xfrm>
            <a:off x="5480122" y="4013619"/>
            <a:ext cx="628117" cy="3021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Severe</a:t>
            </a:r>
          </a:p>
        </p:txBody>
      </p:sp>
      <p:sp>
        <p:nvSpPr>
          <p:cNvPr id="492" name="Obtain sputum culture and blood cultures if patient was hospitalized within 90 days.…"/>
          <p:cNvSpPr txBox="1"/>
          <p:nvPr/>
        </p:nvSpPr>
        <p:spPr>
          <a:xfrm>
            <a:off x="347578" y="5875906"/>
            <a:ext cx="8101315" cy="518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Obtain sputum culture and blood cultures if patient was hospitalized within 90 days. </a:t>
            </a:r>
          </a:p>
          <a:p>
            <a:pPr algn="ctr">
              <a:defRPr sz="1400"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Begin empiric treatment if a patient has recently had isolation of MRSA or Pseudomonas.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Line"/>
          <p:cNvSpPr/>
          <p:nvPr/>
        </p:nvSpPr>
        <p:spPr>
          <a:xfrm>
            <a:off x="4258708" y="2736572"/>
            <a:ext cx="1" cy="494346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95" name="Severe CAP"/>
          <p:cNvSpPr txBox="1"/>
          <p:nvPr>
            <p:ph type="title"/>
          </p:nvPr>
        </p:nvSpPr>
        <p:spPr>
          <a:xfrm>
            <a:off x="1467319" y="325225"/>
            <a:ext cx="4572001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Severe CAP</a:t>
            </a:r>
          </a:p>
        </p:txBody>
      </p:sp>
      <p:sp>
        <p:nvSpPr>
          <p:cNvPr id="4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7" name="Rounded Rectangle"/>
          <p:cNvSpPr/>
          <p:nvPr/>
        </p:nvSpPr>
        <p:spPr>
          <a:xfrm>
            <a:off x="3273736" y="999508"/>
            <a:ext cx="1969944" cy="441438"/>
          </a:xfrm>
          <a:prstGeom prst="roundRect">
            <a:avLst>
              <a:gd name="adj" fmla="val 43155"/>
            </a:avLst>
          </a:prstGeom>
          <a:solidFill>
            <a:schemeClr val="accent3">
              <a:satOff val="-3325"/>
              <a:lumOff val="25784"/>
            </a:schemeClr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98" name="Severe CAP"/>
          <p:cNvSpPr txBox="1"/>
          <p:nvPr/>
        </p:nvSpPr>
        <p:spPr>
          <a:xfrm>
            <a:off x="3392329" y="1081467"/>
            <a:ext cx="1732758" cy="277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Severe CAP</a:t>
            </a:r>
          </a:p>
        </p:txBody>
      </p:sp>
      <p:sp>
        <p:nvSpPr>
          <p:cNvPr id="499" name="Line"/>
          <p:cNvSpPr/>
          <p:nvPr/>
        </p:nvSpPr>
        <p:spPr>
          <a:xfrm>
            <a:off x="4258708" y="1444805"/>
            <a:ext cx="1" cy="554928"/>
          </a:xfrm>
          <a:prstGeom prst="line">
            <a:avLst/>
          </a:prstGeom>
          <a:ln w="25400">
            <a:solidFill>
              <a:schemeClr val="accent3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00" name="Rounded Rectangle"/>
          <p:cNvSpPr/>
          <p:nvPr/>
        </p:nvSpPr>
        <p:spPr>
          <a:xfrm>
            <a:off x="3550399" y="2000310"/>
            <a:ext cx="1416618" cy="735685"/>
          </a:xfrm>
          <a:prstGeom prst="roundRect">
            <a:avLst>
              <a:gd name="adj" fmla="val 18621"/>
            </a:avLst>
          </a:prstGeom>
          <a:solidFill>
            <a:schemeClr val="accent4">
              <a:lumOff val="24313"/>
            </a:schemeClr>
          </a:solidFill>
          <a:ln w="25400">
            <a:solidFill>
              <a:srgbClr val="7D60A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01" name="Risk factors for Pseudomas? infection?"/>
          <p:cNvSpPr txBox="1"/>
          <p:nvPr/>
        </p:nvSpPr>
        <p:spPr>
          <a:xfrm>
            <a:off x="3635681" y="2120980"/>
            <a:ext cx="1246054" cy="494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Risk factors for Pseudomas? infection?</a:t>
            </a:r>
          </a:p>
        </p:txBody>
      </p:sp>
      <p:sp>
        <p:nvSpPr>
          <p:cNvPr id="502" name="Line"/>
          <p:cNvSpPr/>
          <p:nvPr/>
        </p:nvSpPr>
        <p:spPr>
          <a:xfrm flipH="1" flipV="1">
            <a:off x="1972708" y="3230420"/>
            <a:ext cx="4572001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03" name="Line"/>
          <p:cNvSpPr/>
          <p:nvPr/>
        </p:nvSpPr>
        <p:spPr>
          <a:xfrm>
            <a:off x="1972708" y="3222048"/>
            <a:ext cx="1" cy="494345"/>
          </a:xfrm>
          <a:prstGeom prst="line">
            <a:avLst/>
          </a:prstGeom>
          <a:ln w="25400">
            <a:solidFill>
              <a:schemeClr val="accent3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04" name="Line"/>
          <p:cNvSpPr/>
          <p:nvPr/>
        </p:nvSpPr>
        <p:spPr>
          <a:xfrm>
            <a:off x="6555050" y="3222048"/>
            <a:ext cx="1" cy="494345"/>
          </a:xfrm>
          <a:prstGeom prst="line">
            <a:avLst/>
          </a:prstGeom>
          <a:ln w="25400">
            <a:solidFill>
              <a:schemeClr val="accent3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05" name="Rounded Rectangle"/>
          <p:cNvSpPr/>
          <p:nvPr/>
        </p:nvSpPr>
        <p:spPr>
          <a:xfrm>
            <a:off x="1264399" y="3729613"/>
            <a:ext cx="1416618" cy="441438"/>
          </a:xfrm>
          <a:prstGeom prst="roundRect">
            <a:avLst>
              <a:gd name="adj" fmla="val 31033"/>
            </a:avLst>
          </a:prstGeom>
          <a:solidFill>
            <a:schemeClr val="accent2">
              <a:lumOff val="22843"/>
            </a:schemeClr>
          </a:solidFill>
          <a:ln w="25400">
            <a:solidFill>
              <a:schemeClr val="accent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06" name="Penicillin allergy?"/>
          <p:cNvSpPr txBox="1"/>
          <p:nvPr/>
        </p:nvSpPr>
        <p:spPr>
          <a:xfrm>
            <a:off x="1349681" y="3811571"/>
            <a:ext cx="1246054" cy="277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Penicillin allergy?</a:t>
            </a:r>
          </a:p>
        </p:txBody>
      </p:sp>
      <p:sp>
        <p:nvSpPr>
          <p:cNvPr id="507" name="No"/>
          <p:cNvSpPr txBox="1"/>
          <p:nvPr/>
        </p:nvSpPr>
        <p:spPr>
          <a:xfrm>
            <a:off x="2753971" y="3079329"/>
            <a:ext cx="328169" cy="3021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No</a:t>
            </a:r>
          </a:p>
        </p:txBody>
      </p:sp>
      <p:sp>
        <p:nvSpPr>
          <p:cNvPr id="508" name="Yes"/>
          <p:cNvSpPr txBox="1"/>
          <p:nvPr/>
        </p:nvSpPr>
        <p:spPr>
          <a:xfrm>
            <a:off x="5248866" y="3079329"/>
            <a:ext cx="374220" cy="3021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Yes</a:t>
            </a:r>
          </a:p>
        </p:txBody>
      </p:sp>
      <p:sp>
        <p:nvSpPr>
          <p:cNvPr id="509" name="Rounded Rectangle"/>
          <p:cNvSpPr/>
          <p:nvPr/>
        </p:nvSpPr>
        <p:spPr>
          <a:xfrm>
            <a:off x="5846741" y="3729613"/>
            <a:ext cx="1416619" cy="441438"/>
          </a:xfrm>
          <a:prstGeom prst="roundRect">
            <a:avLst>
              <a:gd name="adj" fmla="val 31033"/>
            </a:avLst>
          </a:prstGeom>
          <a:solidFill>
            <a:schemeClr val="accent2">
              <a:lumOff val="22843"/>
            </a:schemeClr>
          </a:solidFill>
          <a:ln w="25400">
            <a:solidFill>
              <a:schemeClr val="accent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10" name="Penicillin allergy?"/>
          <p:cNvSpPr txBox="1"/>
          <p:nvPr/>
        </p:nvSpPr>
        <p:spPr>
          <a:xfrm>
            <a:off x="5932023" y="3811572"/>
            <a:ext cx="1246055" cy="277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Penicillin allergy?</a:t>
            </a:r>
          </a:p>
        </p:txBody>
      </p:sp>
      <p:sp>
        <p:nvSpPr>
          <p:cNvPr id="511" name="Line"/>
          <p:cNvSpPr/>
          <p:nvPr/>
        </p:nvSpPr>
        <p:spPr>
          <a:xfrm>
            <a:off x="1972708" y="4174910"/>
            <a:ext cx="1" cy="494345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12" name="Line"/>
          <p:cNvSpPr/>
          <p:nvPr/>
        </p:nvSpPr>
        <p:spPr>
          <a:xfrm flipH="1">
            <a:off x="1106329" y="4670242"/>
            <a:ext cx="1732758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13" name="Line"/>
          <p:cNvSpPr/>
          <p:nvPr/>
        </p:nvSpPr>
        <p:spPr>
          <a:xfrm>
            <a:off x="1114892" y="4659238"/>
            <a:ext cx="1" cy="302184"/>
          </a:xfrm>
          <a:prstGeom prst="line">
            <a:avLst/>
          </a:prstGeom>
          <a:ln w="25400">
            <a:solidFill>
              <a:schemeClr val="accent3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14" name="Line"/>
          <p:cNvSpPr/>
          <p:nvPr/>
        </p:nvSpPr>
        <p:spPr>
          <a:xfrm>
            <a:off x="2851617" y="4659238"/>
            <a:ext cx="1" cy="302184"/>
          </a:xfrm>
          <a:prstGeom prst="line">
            <a:avLst/>
          </a:prstGeom>
          <a:ln w="25400">
            <a:solidFill>
              <a:schemeClr val="accent3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15" name="No"/>
          <p:cNvSpPr txBox="1"/>
          <p:nvPr/>
        </p:nvSpPr>
        <p:spPr>
          <a:xfrm>
            <a:off x="1391660" y="4531483"/>
            <a:ext cx="296165" cy="2775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No</a:t>
            </a:r>
          </a:p>
        </p:txBody>
      </p:sp>
      <p:sp>
        <p:nvSpPr>
          <p:cNvPr id="516" name="Yes"/>
          <p:cNvSpPr txBox="1"/>
          <p:nvPr/>
        </p:nvSpPr>
        <p:spPr>
          <a:xfrm>
            <a:off x="2257591" y="4531483"/>
            <a:ext cx="335637" cy="2775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Yes</a:t>
            </a:r>
          </a:p>
        </p:txBody>
      </p:sp>
      <p:sp>
        <p:nvSpPr>
          <p:cNvPr id="517" name="Rounded Rectangle"/>
          <p:cNvSpPr/>
          <p:nvPr/>
        </p:nvSpPr>
        <p:spPr>
          <a:xfrm>
            <a:off x="557965" y="4974005"/>
            <a:ext cx="1113855" cy="735685"/>
          </a:xfrm>
          <a:prstGeom prst="roundRect">
            <a:avLst>
              <a:gd name="adj" fmla="val 14810"/>
            </a:avLst>
          </a:prstGeom>
          <a:solidFill>
            <a:schemeClr val="accent3">
              <a:satOff val="-3325"/>
              <a:lumOff val="25784"/>
            </a:schemeClr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518" name="Ceftriaxone…"/>
          <p:cNvSpPr txBox="1"/>
          <p:nvPr/>
        </p:nvSpPr>
        <p:spPr>
          <a:xfrm>
            <a:off x="643247" y="5003727"/>
            <a:ext cx="943291" cy="761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Ceftriaxone </a:t>
            </a:r>
          </a:p>
          <a:p>
            <a: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+</a:t>
            </a:r>
          </a:p>
          <a:p>
            <a: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Azithromycin </a:t>
            </a:r>
          </a:p>
        </p:txBody>
      </p:sp>
      <p:grpSp>
        <p:nvGrpSpPr>
          <p:cNvPr id="521" name="Group"/>
          <p:cNvGrpSpPr/>
          <p:nvPr/>
        </p:nvGrpSpPr>
        <p:grpSpPr>
          <a:xfrm>
            <a:off x="2294690" y="4961305"/>
            <a:ext cx="1113855" cy="635908"/>
            <a:chOff x="0" y="0"/>
            <a:chExt cx="1113854" cy="635907"/>
          </a:xfrm>
        </p:grpSpPr>
        <p:sp>
          <p:nvSpPr>
            <p:cNvPr id="519" name="Rounded Rectangle"/>
            <p:cNvSpPr/>
            <p:nvPr/>
          </p:nvSpPr>
          <p:spPr>
            <a:xfrm>
              <a:off x="0" y="12700"/>
              <a:ext cx="1113855" cy="610508"/>
            </a:xfrm>
            <a:prstGeom prst="roundRect">
              <a:avLst>
                <a:gd name="adj" fmla="val 17846"/>
              </a:avLst>
            </a:prstGeom>
            <a:solidFill>
              <a:schemeClr val="accent3">
                <a:satOff val="-3325"/>
                <a:lumOff val="25784"/>
              </a:schemeClr>
            </a:solidFill>
            <a:ln w="25400" cap="flat">
              <a:solidFill>
                <a:schemeClr val="accent3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520" name="Aztreonam…"/>
            <p:cNvSpPr txBox="1"/>
            <p:nvPr/>
          </p:nvSpPr>
          <p:spPr>
            <a:xfrm>
              <a:off x="85282" y="0"/>
              <a:ext cx="943291" cy="6359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Aztreonam </a:t>
              </a:r>
            </a:p>
            <a:p>
              <a:pPr algn="ctr">
                <a:defRPr sz="12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+</a:t>
              </a:r>
            </a:p>
            <a:p>
              <a:pPr algn="ctr">
                <a:defRPr sz="12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Levofloxacin </a:t>
              </a:r>
            </a:p>
          </p:txBody>
        </p:sp>
      </p:grpSp>
      <p:sp>
        <p:nvSpPr>
          <p:cNvPr id="522" name="Alternative: Vancomycin + Aztreonam + Azithromycin"/>
          <p:cNvSpPr txBox="1"/>
          <p:nvPr/>
        </p:nvSpPr>
        <p:spPr>
          <a:xfrm>
            <a:off x="2130609" y="5624092"/>
            <a:ext cx="1442018" cy="42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Alternative: Vancomycin + Aztreonam + Azithromycin </a:t>
            </a:r>
          </a:p>
        </p:txBody>
      </p:sp>
      <p:sp>
        <p:nvSpPr>
          <p:cNvPr id="523" name="Line"/>
          <p:cNvSpPr/>
          <p:nvPr/>
        </p:nvSpPr>
        <p:spPr>
          <a:xfrm>
            <a:off x="6551715" y="4171408"/>
            <a:ext cx="1" cy="494345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24" name="Line"/>
          <p:cNvSpPr/>
          <p:nvPr/>
        </p:nvSpPr>
        <p:spPr>
          <a:xfrm flipH="1" flipV="1">
            <a:off x="4889043" y="4684159"/>
            <a:ext cx="3140065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25" name="Line"/>
          <p:cNvSpPr/>
          <p:nvPr/>
        </p:nvSpPr>
        <p:spPr>
          <a:xfrm>
            <a:off x="4888690" y="4670242"/>
            <a:ext cx="1" cy="276216"/>
          </a:xfrm>
          <a:prstGeom prst="line">
            <a:avLst/>
          </a:prstGeom>
          <a:ln w="25400">
            <a:solidFill>
              <a:schemeClr val="accent1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26" name="Line"/>
          <p:cNvSpPr/>
          <p:nvPr/>
        </p:nvSpPr>
        <p:spPr>
          <a:xfrm>
            <a:off x="6551716" y="4676911"/>
            <a:ext cx="1" cy="818327"/>
          </a:xfrm>
          <a:prstGeom prst="line">
            <a:avLst/>
          </a:prstGeom>
          <a:ln w="25400">
            <a:solidFill>
              <a:schemeClr val="accent1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27" name="No"/>
          <p:cNvSpPr txBox="1"/>
          <p:nvPr/>
        </p:nvSpPr>
        <p:spPr>
          <a:xfrm>
            <a:off x="5600896" y="4525198"/>
            <a:ext cx="296165" cy="2775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No</a:t>
            </a:r>
          </a:p>
        </p:txBody>
      </p:sp>
      <p:sp>
        <p:nvSpPr>
          <p:cNvPr id="528" name="Mild"/>
          <p:cNvSpPr txBox="1"/>
          <p:nvPr/>
        </p:nvSpPr>
        <p:spPr>
          <a:xfrm>
            <a:off x="6368702" y="4947315"/>
            <a:ext cx="372697" cy="2775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Mild</a:t>
            </a:r>
          </a:p>
        </p:txBody>
      </p:sp>
      <p:sp>
        <p:nvSpPr>
          <p:cNvPr id="529" name="Severe"/>
          <p:cNvSpPr txBox="1"/>
          <p:nvPr/>
        </p:nvSpPr>
        <p:spPr>
          <a:xfrm>
            <a:off x="7040764" y="4545399"/>
            <a:ext cx="550890" cy="2775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Severe</a:t>
            </a:r>
          </a:p>
        </p:txBody>
      </p:sp>
      <p:sp>
        <p:nvSpPr>
          <p:cNvPr id="530" name="Line"/>
          <p:cNvSpPr/>
          <p:nvPr/>
        </p:nvSpPr>
        <p:spPr>
          <a:xfrm>
            <a:off x="8035138" y="4672222"/>
            <a:ext cx="1" cy="276216"/>
          </a:xfrm>
          <a:prstGeom prst="line">
            <a:avLst/>
          </a:prstGeom>
          <a:ln w="25400">
            <a:solidFill>
              <a:schemeClr val="accent1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31" name="Rounded Rectangle"/>
          <p:cNvSpPr/>
          <p:nvPr/>
        </p:nvSpPr>
        <p:spPr>
          <a:xfrm>
            <a:off x="4066914" y="4969076"/>
            <a:ext cx="1643552" cy="820530"/>
          </a:xfrm>
          <a:prstGeom prst="roundRect">
            <a:avLst>
              <a:gd name="adj" fmla="val 21278"/>
            </a:avLst>
          </a:prstGeom>
          <a:solidFill>
            <a:schemeClr val="accent3">
              <a:satOff val="-3325"/>
              <a:lumOff val="25784"/>
            </a:schemeClr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532" name="Cefepime or Piperacillin/tazobactam + Azithromycin"/>
          <p:cNvSpPr txBox="1"/>
          <p:nvPr/>
        </p:nvSpPr>
        <p:spPr>
          <a:xfrm>
            <a:off x="4073040" y="5009702"/>
            <a:ext cx="1631301" cy="664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Cefepime or Piperacillin/tazobactam + Azithromycin </a:t>
            </a:r>
          </a:p>
        </p:txBody>
      </p:sp>
      <p:sp>
        <p:nvSpPr>
          <p:cNvPr id="533" name="Rounded Rectangle"/>
          <p:cNvSpPr/>
          <p:nvPr/>
        </p:nvSpPr>
        <p:spPr>
          <a:xfrm>
            <a:off x="5998123" y="5533808"/>
            <a:ext cx="1113855" cy="441437"/>
          </a:xfrm>
          <a:prstGeom prst="roundRect">
            <a:avLst>
              <a:gd name="adj" fmla="val 24681"/>
            </a:avLst>
          </a:prstGeom>
          <a:solidFill>
            <a:schemeClr val="accent3">
              <a:satOff val="-3325"/>
              <a:lumOff val="25784"/>
            </a:schemeClr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534" name="Cefepime + Azithromycin"/>
          <p:cNvSpPr txBox="1"/>
          <p:nvPr/>
        </p:nvSpPr>
        <p:spPr>
          <a:xfrm>
            <a:off x="5985423" y="5539478"/>
            <a:ext cx="1139255" cy="430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Cefepime + Azithromycin </a:t>
            </a:r>
          </a:p>
        </p:txBody>
      </p:sp>
      <p:sp>
        <p:nvSpPr>
          <p:cNvPr id="535" name="Rounded Rectangle"/>
          <p:cNvSpPr/>
          <p:nvPr/>
        </p:nvSpPr>
        <p:spPr>
          <a:xfrm>
            <a:off x="7378081" y="4974005"/>
            <a:ext cx="1314115" cy="468945"/>
          </a:xfrm>
          <a:prstGeom prst="roundRect">
            <a:avLst>
              <a:gd name="adj" fmla="val 23234"/>
            </a:avLst>
          </a:prstGeom>
          <a:solidFill>
            <a:schemeClr val="accent3">
              <a:satOff val="-3325"/>
              <a:lumOff val="25784"/>
            </a:schemeClr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536" name="Levofloxacin + Aztreonam"/>
          <p:cNvSpPr txBox="1"/>
          <p:nvPr/>
        </p:nvSpPr>
        <p:spPr>
          <a:xfrm>
            <a:off x="7417917" y="4961305"/>
            <a:ext cx="1271081" cy="494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Levofloxacin + Aztreonam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Line"/>
          <p:cNvSpPr/>
          <p:nvPr/>
        </p:nvSpPr>
        <p:spPr>
          <a:xfrm>
            <a:off x="4258708" y="2736572"/>
            <a:ext cx="1" cy="494346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39" name="Severe CAP"/>
          <p:cNvSpPr txBox="1"/>
          <p:nvPr>
            <p:ph type="title"/>
          </p:nvPr>
        </p:nvSpPr>
        <p:spPr>
          <a:xfrm>
            <a:off x="1467319" y="325225"/>
            <a:ext cx="4572001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Severe CAP</a:t>
            </a:r>
          </a:p>
        </p:txBody>
      </p:sp>
      <p:sp>
        <p:nvSpPr>
          <p:cNvPr id="5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41" name="Rounded Rectangle"/>
          <p:cNvSpPr/>
          <p:nvPr/>
        </p:nvSpPr>
        <p:spPr>
          <a:xfrm>
            <a:off x="3273736" y="999508"/>
            <a:ext cx="1969944" cy="441438"/>
          </a:xfrm>
          <a:prstGeom prst="roundRect">
            <a:avLst>
              <a:gd name="adj" fmla="val 43155"/>
            </a:avLst>
          </a:prstGeom>
          <a:solidFill>
            <a:schemeClr val="accent3">
              <a:satOff val="-3325"/>
              <a:lumOff val="25784"/>
            </a:schemeClr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42" name="Severe CAP"/>
          <p:cNvSpPr txBox="1"/>
          <p:nvPr/>
        </p:nvSpPr>
        <p:spPr>
          <a:xfrm>
            <a:off x="3392329" y="1081467"/>
            <a:ext cx="1732758" cy="277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Severe CAP</a:t>
            </a:r>
          </a:p>
        </p:txBody>
      </p:sp>
      <p:sp>
        <p:nvSpPr>
          <p:cNvPr id="543" name="Line"/>
          <p:cNvSpPr/>
          <p:nvPr/>
        </p:nvSpPr>
        <p:spPr>
          <a:xfrm>
            <a:off x="4258708" y="1444805"/>
            <a:ext cx="1" cy="554928"/>
          </a:xfrm>
          <a:prstGeom prst="line">
            <a:avLst/>
          </a:prstGeom>
          <a:ln w="25400">
            <a:solidFill>
              <a:schemeClr val="accent3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44" name="Rounded Rectangle"/>
          <p:cNvSpPr/>
          <p:nvPr/>
        </p:nvSpPr>
        <p:spPr>
          <a:xfrm>
            <a:off x="3550399" y="2000310"/>
            <a:ext cx="1416618" cy="735685"/>
          </a:xfrm>
          <a:prstGeom prst="roundRect">
            <a:avLst>
              <a:gd name="adj" fmla="val 18621"/>
            </a:avLst>
          </a:prstGeom>
          <a:solidFill>
            <a:schemeClr val="accent4">
              <a:lumOff val="24313"/>
            </a:schemeClr>
          </a:solidFill>
          <a:ln w="25400">
            <a:solidFill>
              <a:srgbClr val="7D60A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45" name="Risk factors for Pseudomas? infection?"/>
          <p:cNvSpPr txBox="1"/>
          <p:nvPr/>
        </p:nvSpPr>
        <p:spPr>
          <a:xfrm>
            <a:off x="3635681" y="2120980"/>
            <a:ext cx="1246054" cy="494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Risk factors for Pseudomas? infection?</a:t>
            </a:r>
          </a:p>
        </p:txBody>
      </p:sp>
      <p:sp>
        <p:nvSpPr>
          <p:cNvPr id="546" name="Line"/>
          <p:cNvSpPr/>
          <p:nvPr/>
        </p:nvSpPr>
        <p:spPr>
          <a:xfrm flipH="1" flipV="1">
            <a:off x="1972708" y="3230420"/>
            <a:ext cx="4572001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47" name="Line"/>
          <p:cNvSpPr/>
          <p:nvPr/>
        </p:nvSpPr>
        <p:spPr>
          <a:xfrm>
            <a:off x="1972708" y="3222048"/>
            <a:ext cx="1" cy="494345"/>
          </a:xfrm>
          <a:prstGeom prst="line">
            <a:avLst/>
          </a:prstGeom>
          <a:ln w="25400">
            <a:solidFill>
              <a:schemeClr val="accent3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48" name="Line"/>
          <p:cNvSpPr/>
          <p:nvPr/>
        </p:nvSpPr>
        <p:spPr>
          <a:xfrm>
            <a:off x="6555050" y="3222048"/>
            <a:ext cx="1" cy="494345"/>
          </a:xfrm>
          <a:prstGeom prst="line">
            <a:avLst/>
          </a:prstGeom>
          <a:ln w="25400">
            <a:solidFill>
              <a:schemeClr val="accent3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49" name="Rounded Rectangle"/>
          <p:cNvSpPr/>
          <p:nvPr/>
        </p:nvSpPr>
        <p:spPr>
          <a:xfrm>
            <a:off x="1264399" y="3729613"/>
            <a:ext cx="1416618" cy="441438"/>
          </a:xfrm>
          <a:prstGeom prst="roundRect">
            <a:avLst>
              <a:gd name="adj" fmla="val 31033"/>
            </a:avLst>
          </a:prstGeom>
          <a:solidFill>
            <a:schemeClr val="accent2">
              <a:lumOff val="22843"/>
            </a:schemeClr>
          </a:solidFill>
          <a:ln w="25400">
            <a:solidFill>
              <a:schemeClr val="accent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50" name="Penicillin allergy?"/>
          <p:cNvSpPr txBox="1"/>
          <p:nvPr/>
        </p:nvSpPr>
        <p:spPr>
          <a:xfrm>
            <a:off x="1349681" y="3811571"/>
            <a:ext cx="1246054" cy="277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Penicillin allergy?</a:t>
            </a:r>
          </a:p>
        </p:txBody>
      </p:sp>
      <p:sp>
        <p:nvSpPr>
          <p:cNvPr id="551" name="No"/>
          <p:cNvSpPr txBox="1"/>
          <p:nvPr/>
        </p:nvSpPr>
        <p:spPr>
          <a:xfrm>
            <a:off x="2753971" y="3079329"/>
            <a:ext cx="328169" cy="3021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No</a:t>
            </a:r>
          </a:p>
        </p:txBody>
      </p:sp>
      <p:sp>
        <p:nvSpPr>
          <p:cNvPr id="552" name="Yes"/>
          <p:cNvSpPr txBox="1"/>
          <p:nvPr/>
        </p:nvSpPr>
        <p:spPr>
          <a:xfrm>
            <a:off x="5248866" y="3079329"/>
            <a:ext cx="374220" cy="3021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Yes</a:t>
            </a:r>
          </a:p>
        </p:txBody>
      </p:sp>
      <p:sp>
        <p:nvSpPr>
          <p:cNvPr id="553" name="Rounded Rectangle"/>
          <p:cNvSpPr/>
          <p:nvPr/>
        </p:nvSpPr>
        <p:spPr>
          <a:xfrm>
            <a:off x="5846741" y="3729613"/>
            <a:ext cx="1416619" cy="441438"/>
          </a:xfrm>
          <a:prstGeom prst="roundRect">
            <a:avLst>
              <a:gd name="adj" fmla="val 31033"/>
            </a:avLst>
          </a:prstGeom>
          <a:solidFill>
            <a:schemeClr val="accent2">
              <a:lumOff val="22843"/>
            </a:schemeClr>
          </a:solidFill>
          <a:ln w="25400">
            <a:solidFill>
              <a:schemeClr val="accent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54" name="Penicillin allergy?"/>
          <p:cNvSpPr txBox="1"/>
          <p:nvPr/>
        </p:nvSpPr>
        <p:spPr>
          <a:xfrm>
            <a:off x="5932023" y="3811572"/>
            <a:ext cx="1246055" cy="277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Penicillin allergy?</a:t>
            </a:r>
          </a:p>
        </p:txBody>
      </p:sp>
      <p:sp>
        <p:nvSpPr>
          <p:cNvPr id="555" name="Line"/>
          <p:cNvSpPr/>
          <p:nvPr/>
        </p:nvSpPr>
        <p:spPr>
          <a:xfrm>
            <a:off x="1972708" y="4174910"/>
            <a:ext cx="1" cy="494345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56" name="Line"/>
          <p:cNvSpPr/>
          <p:nvPr/>
        </p:nvSpPr>
        <p:spPr>
          <a:xfrm flipH="1">
            <a:off x="1106329" y="4670242"/>
            <a:ext cx="1732758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57" name="Line"/>
          <p:cNvSpPr/>
          <p:nvPr/>
        </p:nvSpPr>
        <p:spPr>
          <a:xfrm>
            <a:off x="1114892" y="4659238"/>
            <a:ext cx="1" cy="302184"/>
          </a:xfrm>
          <a:prstGeom prst="line">
            <a:avLst/>
          </a:prstGeom>
          <a:ln w="25400">
            <a:solidFill>
              <a:schemeClr val="accent3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58" name="Line"/>
          <p:cNvSpPr/>
          <p:nvPr/>
        </p:nvSpPr>
        <p:spPr>
          <a:xfrm>
            <a:off x="2851617" y="4659238"/>
            <a:ext cx="1" cy="302184"/>
          </a:xfrm>
          <a:prstGeom prst="line">
            <a:avLst/>
          </a:prstGeom>
          <a:ln w="25400">
            <a:solidFill>
              <a:schemeClr val="accent3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59" name="No"/>
          <p:cNvSpPr txBox="1"/>
          <p:nvPr/>
        </p:nvSpPr>
        <p:spPr>
          <a:xfrm>
            <a:off x="1391660" y="4531483"/>
            <a:ext cx="296165" cy="2775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No</a:t>
            </a:r>
          </a:p>
        </p:txBody>
      </p:sp>
      <p:sp>
        <p:nvSpPr>
          <p:cNvPr id="560" name="Yes"/>
          <p:cNvSpPr txBox="1"/>
          <p:nvPr/>
        </p:nvSpPr>
        <p:spPr>
          <a:xfrm>
            <a:off x="2257591" y="4531483"/>
            <a:ext cx="335637" cy="2775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Yes</a:t>
            </a:r>
          </a:p>
        </p:txBody>
      </p:sp>
      <p:sp>
        <p:nvSpPr>
          <p:cNvPr id="561" name="Rounded Rectangle"/>
          <p:cNvSpPr/>
          <p:nvPr/>
        </p:nvSpPr>
        <p:spPr>
          <a:xfrm>
            <a:off x="557965" y="4974005"/>
            <a:ext cx="1113855" cy="735685"/>
          </a:xfrm>
          <a:prstGeom prst="roundRect">
            <a:avLst>
              <a:gd name="adj" fmla="val 14810"/>
            </a:avLst>
          </a:prstGeom>
          <a:solidFill>
            <a:schemeClr val="accent3">
              <a:satOff val="-3325"/>
              <a:lumOff val="25784"/>
            </a:schemeClr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562" name="Ceftriaxone…"/>
          <p:cNvSpPr txBox="1"/>
          <p:nvPr/>
        </p:nvSpPr>
        <p:spPr>
          <a:xfrm>
            <a:off x="643247" y="5003727"/>
            <a:ext cx="943291" cy="761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Ceftriaxone </a:t>
            </a:r>
          </a:p>
          <a:p>
            <a: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+</a:t>
            </a:r>
          </a:p>
          <a:p>
            <a: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Azithromycin </a:t>
            </a:r>
          </a:p>
        </p:txBody>
      </p:sp>
      <p:grpSp>
        <p:nvGrpSpPr>
          <p:cNvPr id="565" name="Group"/>
          <p:cNvGrpSpPr/>
          <p:nvPr/>
        </p:nvGrpSpPr>
        <p:grpSpPr>
          <a:xfrm>
            <a:off x="2294690" y="4961305"/>
            <a:ext cx="1113855" cy="635908"/>
            <a:chOff x="0" y="0"/>
            <a:chExt cx="1113854" cy="635907"/>
          </a:xfrm>
        </p:grpSpPr>
        <p:sp>
          <p:nvSpPr>
            <p:cNvPr id="563" name="Rounded Rectangle"/>
            <p:cNvSpPr/>
            <p:nvPr/>
          </p:nvSpPr>
          <p:spPr>
            <a:xfrm>
              <a:off x="0" y="12700"/>
              <a:ext cx="1113855" cy="610508"/>
            </a:xfrm>
            <a:prstGeom prst="roundRect">
              <a:avLst>
                <a:gd name="adj" fmla="val 17846"/>
              </a:avLst>
            </a:prstGeom>
            <a:solidFill>
              <a:schemeClr val="accent3">
                <a:satOff val="-3325"/>
                <a:lumOff val="25784"/>
              </a:schemeClr>
            </a:solidFill>
            <a:ln w="25400" cap="flat">
              <a:solidFill>
                <a:schemeClr val="accent3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564" name="Aztreonam…"/>
            <p:cNvSpPr txBox="1"/>
            <p:nvPr/>
          </p:nvSpPr>
          <p:spPr>
            <a:xfrm>
              <a:off x="85282" y="0"/>
              <a:ext cx="943291" cy="6359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Aztreonam </a:t>
              </a:r>
            </a:p>
            <a:p>
              <a:pPr algn="ctr">
                <a:defRPr sz="12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+</a:t>
              </a:r>
            </a:p>
            <a:p>
              <a:pPr algn="ctr">
                <a:defRPr sz="12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Levofloxacin </a:t>
              </a:r>
            </a:p>
          </p:txBody>
        </p:sp>
      </p:grpSp>
      <p:sp>
        <p:nvSpPr>
          <p:cNvPr id="566" name="Alternative: Vancomycin + Aztreonam + Azithromycin"/>
          <p:cNvSpPr txBox="1"/>
          <p:nvPr/>
        </p:nvSpPr>
        <p:spPr>
          <a:xfrm>
            <a:off x="2130609" y="5624092"/>
            <a:ext cx="1442018" cy="42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Alternative: Vancomycin + Aztreonam + Azithromycin </a:t>
            </a:r>
          </a:p>
        </p:txBody>
      </p:sp>
      <p:sp>
        <p:nvSpPr>
          <p:cNvPr id="567" name="Line"/>
          <p:cNvSpPr/>
          <p:nvPr/>
        </p:nvSpPr>
        <p:spPr>
          <a:xfrm>
            <a:off x="6551715" y="4171408"/>
            <a:ext cx="1" cy="494345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68" name="Line"/>
          <p:cNvSpPr/>
          <p:nvPr/>
        </p:nvSpPr>
        <p:spPr>
          <a:xfrm flipH="1" flipV="1">
            <a:off x="4889043" y="4684159"/>
            <a:ext cx="3140065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69" name="Line"/>
          <p:cNvSpPr/>
          <p:nvPr/>
        </p:nvSpPr>
        <p:spPr>
          <a:xfrm>
            <a:off x="4888690" y="4670242"/>
            <a:ext cx="1" cy="276216"/>
          </a:xfrm>
          <a:prstGeom prst="line">
            <a:avLst/>
          </a:prstGeom>
          <a:ln w="25400">
            <a:solidFill>
              <a:schemeClr val="accent1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70" name="Line"/>
          <p:cNvSpPr/>
          <p:nvPr/>
        </p:nvSpPr>
        <p:spPr>
          <a:xfrm>
            <a:off x="6551716" y="4676911"/>
            <a:ext cx="1" cy="818327"/>
          </a:xfrm>
          <a:prstGeom prst="line">
            <a:avLst/>
          </a:prstGeom>
          <a:ln w="25400">
            <a:solidFill>
              <a:schemeClr val="accent1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71" name="No"/>
          <p:cNvSpPr txBox="1"/>
          <p:nvPr/>
        </p:nvSpPr>
        <p:spPr>
          <a:xfrm>
            <a:off x="5600896" y="4525198"/>
            <a:ext cx="296165" cy="2775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No</a:t>
            </a:r>
          </a:p>
        </p:txBody>
      </p:sp>
      <p:sp>
        <p:nvSpPr>
          <p:cNvPr id="572" name="Mild"/>
          <p:cNvSpPr txBox="1"/>
          <p:nvPr/>
        </p:nvSpPr>
        <p:spPr>
          <a:xfrm>
            <a:off x="6368702" y="4947315"/>
            <a:ext cx="372697" cy="2775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Mild</a:t>
            </a:r>
          </a:p>
        </p:txBody>
      </p:sp>
      <p:sp>
        <p:nvSpPr>
          <p:cNvPr id="573" name="Severe"/>
          <p:cNvSpPr txBox="1"/>
          <p:nvPr/>
        </p:nvSpPr>
        <p:spPr>
          <a:xfrm>
            <a:off x="7040764" y="4545399"/>
            <a:ext cx="550890" cy="2775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Severe</a:t>
            </a:r>
          </a:p>
        </p:txBody>
      </p:sp>
      <p:sp>
        <p:nvSpPr>
          <p:cNvPr id="574" name="Line"/>
          <p:cNvSpPr/>
          <p:nvPr/>
        </p:nvSpPr>
        <p:spPr>
          <a:xfrm>
            <a:off x="8035138" y="4672222"/>
            <a:ext cx="1" cy="276216"/>
          </a:xfrm>
          <a:prstGeom prst="line">
            <a:avLst/>
          </a:prstGeom>
          <a:ln w="25400">
            <a:solidFill>
              <a:schemeClr val="accent1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75" name="Rounded Rectangle"/>
          <p:cNvSpPr/>
          <p:nvPr/>
        </p:nvSpPr>
        <p:spPr>
          <a:xfrm>
            <a:off x="4066914" y="4969076"/>
            <a:ext cx="1643552" cy="820530"/>
          </a:xfrm>
          <a:prstGeom prst="roundRect">
            <a:avLst>
              <a:gd name="adj" fmla="val 21278"/>
            </a:avLst>
          </a:prstGeom>
          <a:solidFill>
            <a:schemeClr val="accent3">
              <a:satOff val="-3325"/>
              <a:lumOff val="25784"/>
            </a:schemeClr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576" name="Cefepime or Piperacillin/tazobactam + Azithromycin"/>
          <p:cNvSpPr txBox="1"/>
          <p:nvPr/>
        </p:nvSpPr>
        <p:spPr>
          <a:xfrm>
            <a:off x="4073040" y="5009702"/>
            <a:ext cx="1631301" cy="664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Cefepime or Piperacillin/tazobactam + Azithromycin </a:t>
            </a:r>
          </a:p>
        </p:txBody>
      </p:sp>
      <p:sp>
        <p:nvSpPr>
          <p:cNvPr id="577" name="Rounded Rectangle"/>
          <p:cNvSpPr/>
          <p:nvPr/>
        </p:nvSpPr>
        <p:spPr>
          <a:xfrm>
            <a:off x="5998123" y="5533808"/>
            <a:ext cx="1113855" cy="441437"/>
          </a:xfrm>
          <a:prstGeom prst="roundRect">
            <a:avLst>
              <a:gd name="adj" fmla="val 24681"/>
            </a:avLst>
          </a:prstGeom>
          <a:solidFill>
            <a:schemeClr val="accent3">
              <a:satOff val="-3325"/>
              <a:lumOff val="25784"/>
            </a:schemeClr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578" name="Cefepime + Azithromycin"/>
          <p:cNvSpPr txBox="1"/>
          <p:nvPr/>
        </p:nvSpPr>
        <p:spPr>
          <a:xfrm>
            <a:off x="5985423" y="5539478"/>
            <a:ext cx="1139255" cy="430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Cefepime + Azithromycin </a:t>
            </a:r>
          </a:p>
        </p:txBody>
      </p:sp>
      <p:sp>
        <p:nvSpPr>
          <p:cNvPr id="579" name="Rounded Rectangle"/>
          <p:cNvSpPr/>
          <p:nvPr/>
        </p:nvSpPr>
        <p:spPr>
          <a:xfrm>
            <a:off x="7378081" y="4974005"/>
            <a:ext cx="1314115" cy="468945"/>
          </a:xfrm>
          <a:prstGeom prst="roundRect">
            <a:avLst>
              <a:gd name="adj" fmla="val 23234"/>
            </a:avLst>
          </a:prstGeom>
          <a:solidFill>
            <a:schemeClr val="accent3">
              <a:satOff val="-3325"/>
              <a:lumOff val="25784"/>
            </a:schemeClr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580" name="Levofloxacin + Aztreonam"/>
          <p:cNvSpPr txBox="1"/>
          <p:nvPr/>
        </p:nvSpPr>
        <p:spPr>
          <a:xfrm>
            <a:off x="7417917" y="4961305"/>
            <a:ext cx="1271081" cy="494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Levofloxacin + Aztreonam</a:t>
            </a:r>
          </a:p>
        </p:txBody>
      </p:sp>
      <p:sp>
        <p:nvSpPr>
          <p:cNvPr id="581" name="If the patient has risk factors for MRSA infection, add Vancomycin."/>
          <p:cNvSpPr txBox="1"/>
          <p:nvPr/>
        </p:nvSpPr>
        <p:spPr>
          <a:xfrm>
            <a:off x="6125738" y="2120980"/>
            <a:ext cx="2648747" cy="494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1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If the patient has risk factors for MRSA infection, add Vancomycin.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Ruling Out MRSA"/>
          <p:cNvSpPr txBox="1"/>
          <p:nvPr>
            <p:ph type="title"/>
          </p:nvPr>
        </p:nvSpPr>
        <p:spPr>
          <a:xfrm>
            <a:off x="1467319" y="325225"/>
            <a:ext cx="7048500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Ruling Out MRSA</a:t>
            </a:r>
          </a:p>
        </p:txBody>
      </p:sp>
      <p:sp>
        <p:nvSpPr>
          <p:cNvPr id="584" name="IDSA recommends obtaining an MRSA Nasal PCR if empirically treating with Vancomycin.…"/>
          <p:cNvSpPr txBox="1"/>
          <p:nvPr>
            <p:ph type="body" sz="half" idx="1"/>
          </p:nvPr>
        </p:nvSpPr>
        <p:spPr>
          <a:xfrm>
            <a:off x="457200" y="1402844"/>
            <a:ext cx="8229600" cy="2431919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24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IDSA recommends obtaining an MRSA Nasal PCR if empirically treating with Vancomycin.</a:t>
            </a:r>
          </a:p>
          <a:p>
            <a:pPr marL="0" indent="0">
              <a:buClrTx/>
              <a:buSzTx/>
              <a:buNone/>
              <a:defRPr sz="24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>
              <a:buClrTx/>
              <a:buSzTx/>
              <a:buNone/>
              <a:defRPr sz="24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</a:t>
            </a:r>
            <a:r>
              <a:rPr b="1"/>
              <a:t>negative</a:t>
            </a:r>
            <a:r>
              <a:t> nasal PCR has a </a:t>
            </a:r>
            <a:r>
              <a:rPr b="1"/>
              <a:t>negative predictive value of 99.2%</a:t>
            </a:r>
            <a:r>
              <a:t>.</a:t>
            </a:r>
          </a:p>
        </p:txBody>
      </p:sp>
      <p:sp>
        <p:nvSpPr>
          <p:cNvPr id="5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588" name="Group"/>
          <p:cNvGrpSpPr/>
          <p:nvPr/>
        </p:nvGrpSpPr>
        <p:grpSpPr>
          <a:xfrm>
            <a:off x="640939" y="4301874"/>
            <a:ext cx="7862122" cy="1458298"/>
            <a:chOff x="0" y="0"/>
            <a:chExt cx="7862120" cy="1458296"/>
          </a:xfrm>
        </p:grpSpPr>
        <p:pic>
          <p:nvPicPr>
            <p:cNvPr id="586" name="Screen Shot 2023-03-31 at 2.20.30 PM.png" descr="Screen Shot 2023-03-31 at 2.20.30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862121" cy="145829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</p:pic>
        <p:sp>
          <p:nvSpPr>
            <p:cNvPr id="587" name="Rectangle"/>
            <p:cNvSpPr/>
            <p:nvPr/>
          </p:nvSpPr>
          <p:spPr>
            <a:xfrm>
              <a:off x="6531230" y="0"/>
              <a:ext cx="1270001" cy="3156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Duration of Treatment"/>
          <p:cNvSpPr txBox="1"/>
          <p:nvPr>
            <p:ph type="title"/>
          </p:nvPr>
        </p:nvSpPr>
        <p:spPr>
          <a:xfrm>
            <a:off x="1467319" y="325225"/>
            <a:ext cx="6843766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Duration of Treatment</a:t>
            </a:r>
          </a:p>
        </p:txBody>
      </p:sp>
      <p:sp>
        <p:nvSpPr>
          <p:cNvPr id="5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2" name="If 24 hours with resolution of abnormal vital signs (temperature, O2 sat, etc) AND tolerating oral diet AND at baseline/normal mentation……"/>
          <p:cNvSpPr txBox="1"/>
          <p:nvPr>
            <p:ph type="body" idx="1"/>
          </p:nvPr>
        </p:nvSpPr>
        <p:spPr>
          <a:xfrm>
            <a:off x="457200" y="1402844"/>
            <a:ext cx="8229600" cy="494964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24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If </a:t>
            </a:r>
            <a:r>
              <a:rPr u="sng"/>
              <a:t>24 hours with resolution of abnormal vital signs</a:t>
            </a:r>
            <a:r>
              <a:t> (temperature, O</a:t>
            </a:r>
            <a:r>
              <a:rPr baseline="-5999"/>
              <a:t>2</a:t>
            </a:r>
            <a:r>
              <a:t> sat, etc) AND </a:t>
            </a:r>
            <a:r>
              <a:rPr u="sng"/>
              <a:t>tolerating oral diet</a:t>
            </a:r>
            <a:r>
              <a:t> AND at </a:t>
            </a:r>
            <a:r>
              <a:rPr u="sng"/>
              <a:t>baseline/normal mentation</a:t>
            </a:r>
            <a:r>
              <a:t>…</a:t>
            </a:r>
          </a:p>
          <a:p>
            <a:pPr marL="0" indent="0">
              <a:buClrTx/>
              <a:buSzTx/>
              <a:buNone/>
              <a:defRPr sz="24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algn="ctr">
              <a:buClrTx/>
              <a:buSzTx/>
              <a:buNone/>
              <a:defRPr b="1" sz="5000" u="sng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CAP IT AT 5 DAYS!</a:t>
            </a:r>
          </a:p>
          <a:p>
            <a:pPr marL="0" indent="0">
              <a:buClrTx/>
              <a:buSzTx/>
              <a:buNone/>
              <a:defRPr b="1" sz="24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>
              <a:buClrTx/>
              <a:buSzTx/>
              <a:buNone/>
              <a:defRPr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>
              <a:buClrTx/>
              <a:buSzTx/>
              <a:buNone/>
              <a:defRPr sz="20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Confirmed </a:t>
            </a:r>
            <a:r>
              <a:rPr b="1"/>
              <a:t>MRSA or Pseudomonal infection</a:t>
            </a:r>
            <a:r>
              <a:t> should be treated for a </a:t>
            </a:r>
            <a:r>
              <a:rPr b="1"/>
              <a:t>minimum of 7 days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Duration of Treatment"/>
          <p:cNvSpPr txBox="1"/>
          <p:nvPr>
            <p:ph type="title"/>
          </p:nvPr>
        </p:nvSpPr>
        <p:spPr>
          <a:xfrm>
            <a:off x="1467319" y="325225"/>
            <a:ext cx="6843766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Duration of Treatment</a:t>
            </a:r>
          </a:p>
        </p:txBody>
      </p:sp>
      <p:sp>
        <p:nvSpPr>
          <p:cNvPr id="5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6" name="If 24 hours with resolution of abnormal vital signs (temperature, O2 sat, etc) AND tolerating oral diet AND at baseline/normal mentation……"/>
          <p:cNvSpPr txBox="1"/>
          <p:nvPr>
            <p:ph type="body" idx="1"/>
          </p:nvPr>
        </p:nvSpPr>
        <p:spPr>
          <a:xfrm>
            <a:off x="457200" y="1402844"/>
            <a:ext cx="8229600" cy="494964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24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If </a:t>
            </a:r>
            <a:r>
              <a:rPr u="sng"/>
              <a:t>24 hours with resolution of abnormal vital signs</a:t>
            </a:r>
            <a:r>
              <a:t> (temperature, O</a:t>
            </a:r>
            <a:r>
              <a:rPr baseline="-5999"/>
              <a:t>2</a:t>
            </a:r>
            <a:r>
              <a:t> sat, etc) AND </a:t>
            </a:r>
            <a:r>
              <a:rPr u="sng"/>
              <a:t>tolerating oral diet</a:t>
            </a:r>
            <a:r>
              <a:t> AND at </a:t>
            </a:r>
            <a:r>
              <a:rPr u="sng"/>
              <a:t>baseline/normal mentation</a:t>
            </a:r>
            <a:r>
              <a:t>…</a:t>
            </a:r>
          </a:p>
          <a:p>
            <a:pPr marL="0" indent="0">
              <a:buClrTx/>
              <a:buSzTx/>
              <a:buNone/>
              <a:defRPr sz="24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algn="ctr">
              <a:buClrTx/>
              <a:buSzTx/>
              <a:buNone/>
              <a:defRPr b="1" sz="5000" u="sng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CAP IT AT 5 DAYS!</a:t>
            </a:r>
          </a:p>
          <a:p>
            <a:pPr marL="0" indent="0">
              <a:buClrTx/>
              <a:buSzTx/>
              <a:buNone/>
              <a:defRPr b="1" sz="24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>
              <a:buClrTx/>
              <a:buSzTx/>
              <a:buNone/>
              <a:defRPr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>
              <a:buClrTx/>
              <a:buSzTx/>
              <a:buNone/>
              <a:defRPr sz="20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Confirmed MRSA or Pseudomonal infection should be treated for a minimum of 7 days.</a:t>
            </a:r>
          </a:p>
          <a:p>
            <a:pPr marL="0" indent="0">
              <a:buClrTx/>
              <a:buSzTx/>
              <a:buNone/>
              <a:defRPr sz="20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This recommendation </a:t>
            </a:r>
            <a:r>
              <a:rPr b="1"/>
              <a:t>does NOT apply to patients with complications including an empyema or lung abscess</a:t>
            </a:r>
            <a: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Upcoming Epic Interventions"/>
          <p:cNvSpPr txBox="1"/>
          <p:nvPr>
            <p:ph type="title"/>
          </p:nvPr>
        </p:nvSpPr>
        <p:spPr>
          <a:xfrm>
            <a:off x="1467319" y="325225"/>
            <a:ext cx="7048500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Upcoming Epic Interventions</a:t>
            </a:r>
          </a:p>
        </p:txBody>
      </p:sp>
      <p:sp>
        <p:nvSpPr>
          <p:cNvPr id="5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00" name="IV to PO Antibiotics BPA - GO LIVE MAY 31st"/>
          <p:cNvSpPr txBox="1"/>
          <p:nvPr/>
        </p:nvSpPr>
        <p:spPr>
          <a:xfrm>
            <a:off x="2096541" y="1558640"/>
            <a:ext cx="4950918" cy="376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IV to PO Antibiotics BPA - GO LIVE MAY 31st</a:t>
            </a:r>
          </a:p>
        </p:txBody>
      </p:sp>
      <p:pic>
        <p:nvPicPr>
          <p:cNvPr id="601" name="Screen Shot 2023-05-26 at 11.33.18 AM.png" descr="Screen Shot 2023-05-26 at 11.33.1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701" y="2311986"/>
            <a:ext cx="7810598" cy="34310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Upcoming Epic Interventions"/>
          <p:cNvSpPr txBox="1"/>
          <p:nvPr>
            <p:ph type="title"/>
          </p:nvPr>
        </p:nvSpPr>
        <p:spPr>
          <a:xfrm>
            <a:off x="1467319" y="325225"/>
            <a:ext cx="7048500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Upcoming Epic Interventions</a:t>
            </a:r>
          </a:p>
        </p:txBody>
      </p:sp>
      <p:sp>
        <p:nvSpPr>
          <p:cNvPr id="6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05" name="Vancomycin + MRSA Nasal PCR Panel - COMING SOON"/>
          <p:cNvSpPr txBox="1"/>
          <p:nvPr/>
        </p:nvSpPr>
        <p:spPr>
          <a:xfrm>
            <a:off x="1477492" y="1561844"/>
            <a:ext cx="6189016" cy="376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Vancomycin + MRSA Nasal PCR Panel - COMING SOON</a:t>
            </a:r>
          </a:p>
        </p:txBody>
      </p:sp>
      <p:pic>
        <p:nvPicPr>
          <p:cNvPr id="606" name="Screen Shot 2023-05-26 at 11.28.42 AM.png" descr="Screen Shot 2023-05-26 at 11.28.42 AM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9196"/>
          <a:stretch>
            <a:fillRect/>
          </a:stretch>
        </p:blipFill>
        <p:spPr>
          <a:xfrm>
            <a:off x="1057392" y="2193767"/>
            <a:ext cx="7029216" cy="36859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lide Number"/>
          <p:cNvSpPr txBox="1"/>
          <p:nvPr>
            <p:ph type="sldNum" sz="quarter" idx="2"/>
          </p:nvPr>
        </p:nvSpPr>
        <p:spPr>
          <a:xfrm>
            <a:off x="8559799" y="621342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3" name="Community Acquired Pneumonia: acute infection of the pulmonary parenchyma acquired in the community"/>
          <p:cNvSpPr txBox="1"/>
          <p:nvPr/>
        </p:nvSpPr>
        <p:spPr>
          <a:xfrm>
            <a:off x="298547" y="1181627"/>
            <a:ext cx="8546907" cy="770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Community Acquired Pneumonia</a:t>
            </a:r>
            <a:r>
              <a:t>: acute infection of the pulmonary parenchyma acquired in the community</a:t>
            </a:r>
          </a:p>
        </p:txBody>
      </p:sp>
      <p:sp>
        <p:nvSpPr>
          <p:cNvPr id="314" name="Definition"/>
          <p:cNvSpPr txBox="1"/>
          <p:nvPr>
            <p:ph type="title"/>
          </p:nvPr>
        </p:nvSpPr>
        <p:spPr>
          <a:xfrm>
            <a:off x="1476884" y="325225"/>
            <a:ext cx="2517328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Definition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Upcoming Epic Interventions"/>
          <p:cNvSpPr txBox="1"/>
          <p:nvPr>
            <p:ph type="title"/>
          </p:nvPr>
        </p:nvSpPr>
        <p:spPr>
          <a:xfrm>
            <a:off x="1467319" y="325225"/>
            <a:ext cx="7048500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Upcoming Epic Interventions</a:t>
            </a:r>
          </a:p>
        </p:txBody>
      </p:sp>
      <p:sp>
        <p:nvSpPr>
          <p:cNvPr id="6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10" name="Community Acquired Pneumonia Order Set - COMING SOON"/>
          <p:cNvSpPr txBox="1"/>
          <p:nvPr/>
        </p:nvSpPr>
        <p:spPr>
          <a:xfrm>
            <a:off x="1211745" y="1561844"/>
            <a:ext cx="6720510" cy="376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Community Acquired Pneumonia Order Set - COMING SOON</a:t>
            </a:r>
          </a:p>
        </p:txBody>
      </p:sp>
      <p:pic>
        <p:nvPicPr>
          <p:cNvPr id="611" name="Screen Shot 2023-05-26 at 11.30.09 AM.png" descr="Screen Shot 2023-05-26 at 11.30.0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2898" y="2708033"/>
            <a:ext cx="6938204" cy="218297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Double-click to edit"/>
          <p:cNvSpPr txBox="1"/>
          <p:nvPr>
            <p:ph type="title"/>
          </p:nvPr>
        </p:nvSpPr>
        <p:spPr>
          <a:xfrm>
            <a:off x="1467319" y="325225"/>
            <a:ext cx="7048500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6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15" name="Thank you!"/>
          <p:cNvSpPr txBox="1"/>
          <p:nvPr/>
        </p:nvSpPr>
        <p:spPr>
          <a:xfrm>
            <a:off x="3922826" y="3240545"/>
            <a:ext cx="1298348" cy="376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Number"/>
          <p:cNvSpPr txBox="1"/>
          <p:nvPr>
            <p:ph type="sldNum" sz="quarter" idx="2"/>
          </p:nvPr>
        </p:nvSpPr>
        <p:spPr>
          <a:xfrm>
            <a:off x="8559799" y="621342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7" name="Community Acquired Pneumonia: acute infection of the pulmonary parenchyma acquired in the community…"/>
          <p:cNvSpPr txBox="1"/>
          <p:nvPr/>
        </p:nvSpPr>
        <p:spPr>
          <a:xfrm>
            <a:off x="298547" y="1181627"/>
            <a:ext cx="8546907" cy="1800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Community Acquired Pneumonia</a:t>
            </a:r>
            <a:r>
              <a:t>: acute infection of the pulmonary parenchyma acquired in the community</a:t>
            </a:r>
          </a:p>
          <a:p>
            <a:pPr>
              <a:defRPr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b="1"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Hospital-Acquired Pneumonia: </a:t>
            </a:r>
            <a:r>
              <a:rPr b="0"/>
              <a:t>pneumonia that occurs &gt;48 hours after admission to the hospital</a:t>
            </a:r>
          </a:p>
        </p:txBody>
      </p:sp>
      <p:sp>
        <p:nvSpPr>
          <p:cNvPr id="318" name="Definition"/>
          <p:cNvSpPr txBox="1"/>
          <p:nvPr>
            <p:ph type="title"/>
          </p:nvPr>
        </p:nvSpPr>
        <p:spPr>
          <a:xfrm>
            <a:off x="1476884" y="325225"/>
            <a:ext cx="2517328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Definition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lide Number"/>
          <p:cNvSpPr txBox="1"/>
          <p:nvPr>
            <p:ph type="sldNum" sz="quarter" idx="2"/>
          </p:nvPr>
        </p:nvSpPr>
        <p:spPr>
          <a:xfrm>
            <a:off x="8559799" y="621342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1" name="Community Acquired Pneumonia: acute infection of the pulmonary parenchyma acquired in the community…"/>
          <p:cNvSpPr txBox="1"/>
          <p:nvPr/>
        </p:nvSpPr>
        <p:spPr>
          <a:xfrm>
            <a:off x="298547" y="1181627"/>
            <a:ext cx="8546907" cy="2831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Community Acquired Pneumonia</a:t>
            </a:r>
            <a:r>
              <a:t>: acute infection of the pulmonary parenchyma acquired in the community</a:t>
            </a:r>
          </a:p>
          <a:p>
            <a:pPr>
              <a:defRPr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b="1"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Hospital-Acquired Pneumonia: </a:t>
            </a:r>
            <a:r>
              <a:rPr b="0"/>
              <a:t>pneumonia that occurs &gt;48 hours after admission to the hospital</a:t>
            </a:r>
            <a:endParaRPr b="0"/>
          </a:p>
          <a:p>
            <a:pPr>
              <a:defRPr b="1"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/>
          </a:p>
          <a:p>
            <a:pPr>
              <a:defRPr b="1"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Ventilator-Associated Pneumonia</a:t>
            </a:r>
            <a:r>
              <a:rPr b="0"/>
              <a:t>: pneumonia that occurs &gt;48 hours after endotracheal intubation</a:t>
            </a:r>
          </a:p>
        </p:txBody>
      </p:sp>
      <p:sp>
        <p:nvSpPr>
          <p:cNvPr id="322" name="Definition"/>
          <p:cNvSpPr txBox="1"/>
          <p:nvPr>
            <p:ph type="title"/>
          </p:nvPr>
        </p:nvSpPr>
        <p:spPr>
          <a:xfrm>
            <a:off x="1476884" y="325225"/>
            <a:ext cx="2517328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Definition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lide Number"/>
          <p:cNvSpPr txBox="1"/>
          <p:nvPr>
            <p:ph type="sldNum" sz="quarter" idx="2"/>
          </p:nvPr>
        </p:nvSpPr>
        <p:spPr>
          <a:xfrm>
            <a:off x="8559799" y="621342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5" name="Community Acquired Pneumonia: acute infection of the pulmonary parenchyma acquired in the community…"/>
          <p:cNvSpPr txBox="1"/>
          <p:nvPr/>
        </p:nvSpPr>
        <p:spPr>
          <a:xfrm>
            <a:off x="298547" y="1181627"/>
            <a:ext cx="8546907" cy="38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Community Acquired Pneumonia</a:t>
            </a:r>
            <a:r>
              <a:t>: acute infection of the pulmonary parenchyma acquired in the community</a:t>
            </a:r>
          </a:p>
          <a:p>
            <a:pPr>
              <a:defRPr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b="1"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Hospital-Acquired Pneumonia: </a:t>
            </a:r>
            <a:r>
              <a:rPr b="0"/>
              <a:t>pneumonia that occurs &gt;48 hours after admission to the hospital</a:t>
            </a:r>
            <a:endParaRPr b="0"/>
          </a:p>
          <a:p>
            <a:pPr>
              <a:defRPr b="1"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/>
          </a:p>
          <a:p>
            <a:pPr>
              <a:defRPr b="1"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Ventilator-Associated Pneumonia</a:t>
            </a:r>
            <a:r>
              <a:rPr b="0"/>
              <a:t>: pneumonia that occurs &gt;48 hours after endotracheal intubation</a:t>
            </a:r>
            <a:endParaRPr b="0"/>
          </a:p>
          <a:p>
            <a:pPr>
              <a:defRPr b="1"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/>
          </a:p>
          <a:p>
            <a:pPr>
              <a:defRPr b="1"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/>
          </a:p>
          <a:p>
            <a:pPr algn="ctr">
              <a:defRPr b="1" strike="sngStrike"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Health Care Associated Pneumonia</a:t>
            </a:r>
          </a:p>
        </p:txBody>
      </p:sp>
      <p:sp>
        <p:nvSpPr>
          <p:cNvPr id="326" name="Definition"/>
          <p:cNvSpPr txBox="1"/>
          <p:nvPr>
            <p:ph type="title"/>
          </p:nvPr>
        </p:nvSpPr>
        <p:spPr>
          <a:xfrm>
            <a:off x="1476884" y="325225"/>
            <a:ext cx="2517328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Definition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linical Severity"/>
          <p:cNvSpPr txBox="1"/>
          <p:nvPr>
            <p:ph type="title"/>
          </p:nvPr>
        </p:nvSpPr>
        <p:spPr>
          <a:xfrm>
            <a:off x="1467319" y="325225"/>
            <a:ext cx="2644004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Clinical Severity</a:t>
            </a:r>
          </a:p>
        </p:txBody>
      </p:sp>
      <p:sp>
        <p:nvSpPr>
          <p:cNvPr id="329" name="Septic shock, OR…"/>
          <p:cNvSpPr txBox="1"/>
          <p:nvPr>
            <p:ph type="body" sz="half" idx="1"/>
          </p:nvPr>
        </p:nvSpPr>
        <p:spPr>
          <a:xfrm>
            <a:off x="457200" y="1348299"/>
            <a:ext cx="8229600" cy="2833460"/>
          </a:xfrm>
          <a:prstGeom prst="rect">
            <a:avLst/>
          </a:prstGeom>
        </p:spPr>
        <p:txBody>
          <a:bodyPr/>
          <a:lstStyle/>
          <a:p>
            <a:pPr marL="341985" indent="-251459" defTabSz="452627">
              <a:spcBef>
                <a:spcPts val="500"/>
              </a:spcBef>
              <a:defRPr sz="277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Septic shock, OR</a:t>
            </a:r>
          </a:p>
          <a:p>
            <a:pPr marL="341985" indent="-251459" defTabSz="452627">
              <a:spcBef>
                <a:spcPts val="500"/>
              </a:spcBef>
              <a:defRPr sz="2772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341985" indent="-251459" defTabSz="452627">
              <a:spcBef>
                <a:spcPts val="500"/>
              </a:spcBef>
              <a:defRPr sz="277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Respiratory failure requiring mechanical ventilation, OR</a:t>
            </a:r>
          </a:p>
          <a:p>
            <a:pPr marL="341985" indent="-251459" defTabSz="452627">
              <a:spcBef>
                <a:spcPts val="500"/>
              </a:spcBef>
              <a:defRPr sz="2772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341985" indent="-251459" defTabSz="452627">
              <a:spcBef>
                <a:spcPts val="500"/>
              </a:spcBef>
              <a:defRPr sz="277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Three of the following:</a:t>
            </a:r>
          </a:p>
        </p:txBody>
      </p:sp>
      <p:sp>
        <p:nvSpPr>
          <p:cNvPr id="330" name="Slide Number"/>
          <p:cNvSpPr txBox="1"/>
          <p:nvPr>
            <p:ph type="sldNum" sz="quarter" idx="2"/>
          </p:nvPr>
        </p:nvSpPr>
        <p:spPr>
          <a:xfrm>
            <a:off x="8559799" y="621342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1" name="RR &gt;30…"/>
          <p:cNvSpPr txBox="1"/>
          <p:nvPr/>
        </p:nvSpPr>
        <p:spPr>
          <a:xfrm>
            <a:off x="823028" y="4266839"/>
            <a:ext cx="7497945" cy="195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numCol="2" spcCol="374897"/>
          <a:lstStyle/>
          <a:p>
            <a:pPr marL="180473" indent="-180473">
              <a:buClr>
                <a:schemeClr val="accent3">
                  <a:satOff val="-3325"/>
                  <a:lumOff val="25784"/>
                </a:schemeClr>
              </a:buClr>
              <a:buSzPct val="180000"/>
              <a:buChar char="‣"/>
              <a:defRPr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RR &gt;30</a:t>
            </a:r>
          </a:p>
          <a:p>
            <a:pPr marL="180473" indent="-180473">
              <a:buClr>
                <a:schemeClr val="accent3">
                  <a:satOff val="-3325"/>
                  <a:lumOff val="25784"/>
                </a:schemeClr>
              </a:buClr>
              <a:buSzPct val="180000"/>
              <a:buChar char="‣"/>
              <a:defRPr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Multi-lobar infiltrates</a:t>
            </a:r>
          </a:p>
          <a:p>
            <a:pPr marL="180473" indent="-180473">
              <a:buClr>
                <a:schemeClr val="accent3">
                  <a:satOff val="-3325"/>
                  <a:lumOff val="25784"/>
                </a:schemeClr>
              </a:buClr>
              <a:buSzPct val="180000"/>
              <a:buChar char="‣"/>
              <a:defRPr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Confusion</a:t>
            </a:r>
          </a:p>
          <a:p>
            <a:pPr marL="180473" indent="-180473">
              <a:buClr>
                <a:schemeClr val="accent3">
                  <a:satOff val="-3325"/>
                  <a:lumOff val="25784"/>
                </a:schemeClr>
              </a:buClr>
              <a:buSzPct val="180000"/>
              <a:buChar char="‣"/>
              <a:defRPr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BUN &gt;20</a:t>
            </a:r>
          </a:p>
          <a:p>
            <a:pPr>
              <a:defRPr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177800" indent="-177800">
              <a:buClr>
                <a:schemeClr val="accent3">
                  <a:satOff val="-3325"/>
                  <a:lumOff val="25784"/>
                </a:schemeClr>
              </a:buClr>
              <a:buSzPct val="180000"/>
              <a:buChar char="‣"/>
              <a:defRPr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WBC &lt;4k</a:t>
            </a:r>
          </a:p>
          <a:p>
            <a:pPr marL="177800" indent="-177800">
              <a:buClr>
                <a:schemeClr val="accent3">
                  <a:satOff val="-3325"/>
                  <a:lumOff val="25784"/>
                </a:schemeClr>
              </a:buClr>
              <a:buSzPct val="180000"/>
              <a:buChar char="‣"/>
              <a:defRPr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Platelets &lt;100K</a:t>
            </a:r>
          </a:p>
          <a:p>
            <a:pPr marL="177800" indent="-177800">
              <a:buClr>
                <a:schemeClr val="accent3">
                  <a:satOff val="-3325"/>
                  <a:lumOff val="25784"/>
                </a:schemeClr>
              </a:buClr>
              <a:buSzPct val="180000"/>
              <a:buChar char="‣"/>
              <a:defRPr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T &lt;36</a:t>
            </a:r>
          </a:p>
          <a:p>
            <a:pPr marL="177800" indent="-177800">
              <a:buClr>
                <a:schemeClr val="accent3">
                  <a:satOff val="-3325"/>
                  <a:lumOff val="25784"/>
                </a:schemeClr>
              </a:buClr>
              <a:buSzPct val="180000"/>
              <a:buChar char="‣"/>
              <a:defRPr sz="22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Hypotension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Line 14"/>
          <p:cNvSpPr/>
          <p:nvPr/>
        </p:nvSpPr>
        <p:spPr>
          <a:xfrm flipV="1">
            <a:off x="4862403" y="2272896"/>
            <a:ext cx="1" cy="363790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4" name="Risk Stratification (MRSA)"/>
          <p:cNvSpPr txBox="1"/>
          <p:nvPr>
            <p:ph type="title"/>
          </p:nvPr>
        </p:nvSpPr>
        <p:spPr>
          <a:xfrm>
            <a:off x="1467319" y="325225"/>
            <a:ext cx="4448043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Risk Stratification (MRSA)</a:t>
            </a:r>
          </a:p>
        </p:txBody>
      </p:sp>
      <p:sp>
        <p:nvSpPr>
          <p:cNvPr id="335" name="Slide Number"/>
          <p:cNvSpPr txBox="1"/>
          <p:nvPr>
            <p:ph type="sldNum" sz="quarter" idx="2"/>
          </p:nvPr>
        </p:nvSpPr>
        <p:spPr>
          <a:xfrm>
            <a:off x="8559799" y="621342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6" name="Line 14"/>
          <p:cNvSpPr/>
          <p:nvPr/>
        </p:nvSpPr>
        <p:spPr>
          <a:xfrm>
            <a:off x="2603716" y="1921675"/>
            <a:ext cx="1968384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7" name="Line 15"/>
          <p:cNvSpPr/>
          <p:nvPr/>
        </p:nvSpPr>
        <p:spPr>
          <a:xfrm>
            <a:off x="3225942" y="2890498"/>
            <a:ext cx="1346158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8" name="Freeform 5"/>
          <p:cNvSpPr/>
          <p:nvPr/>
        </p:nvSpPr>
        <p:spPr>
          <a:xfrm>
            <a:off x="558345" y="1476126"/>
            <a:ext cx="2626949" cy="3797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456"/>
                </a:moveTo>
                <a:cubicBezTo>
                  <a:pt x="2006" y="21187"/>
                  <a:pt x="4287" y="21600"/>
                  <a:pt x="6688" y="21600"/>
                </a:cubicBezTo>
                <a:cubicBezTo>
                  <a:pt x="14923" y="21600"/>
                  <a:pt x="21600" y="16770"/>
                  <a:pt x="21600" y="10804"/>
                </a:cubicBezTo>
                <a:cubicBezTo>
                  <a:pt x="21600" y="4830"/>
                  <a:pt x="14923" y="0"/>
                  <a:pt x="6688" y="0"/>
                </a:cubicBezTo>
                <a:cubicBezTo>
                  <a:pt x="4287" y="0"/>
                  <a:pt x="2006" y="413"/>
                  <a:pt x="0" y="1144"/>
                </a:cubicBezTo>
              </a:path>
            </a:pathLst>
          </a:custGeom>
          <a:solidFill>
            <a:srgbClr val="FFFFFF"/>
          </a:solidFill>
          <a:ln w="25400">
            <a:solidFill>
              <a:schemeClr val="accent3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9" name="Freeform 8"/>
          <p:cNvSpPr/>
          <p:nvPr/>
        </p:nvSpPr>
        <p:spPr>
          <a:xfrm>
            <a:off x="3011924" y="2778534"/>
            <a:ext cx="214020" cy="22393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40" name="Freeform 9"/>
          <p:cNvSpPr/>
          <p:nvPr/>
        </p:nvSpPr>
        <p:spPr>
          <a:xfrm>
            <a:off x="2409416" y="1808331"/>
            <a:ext cx="215594" cy="22669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41" name="Oval 11"/>
          <p:cNvSpPr/>
          <p:nvPr/>
        </p:nvSpPr>
        <p:spPr>
          <a:xfrm>
            <a:off x="4479098" y="1530853"/>
            <a:ext cx="766611" cy="78164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42" name="Oval 12"/>
          <p:cNvSpPr/>
          <p:nvPr/>
        </p:nvSpPr>
        <p:spPr>
          <a:xfrm>
            <a:off x="4479098" y="2499677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43" name="TextBox 22"/>
          <p:cNvSpPr txBox="1"/>
          <p:nvPr/>
        </p:nvSpPr>
        <p:spPr>
          <a:xfrm>
            <a:off x="5664145" y="1881801"/>
            <a:ext cx="3109453" cy="108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Hospitalization within 90 days AND received IV antibiotics</a:t>
            </a:r>
          </a:p>
        </p:txBody>
      </p:sp>
      <p:sp>
        <p:nvSpPr>
          <p:cNvPr id="344" name="Rectangle"/>
          <p:cNvSpPr/>
          <p:nvPr/>
        </p:nvSpPr>
        <p:spPr>
          <a:xfrm>
            <a:off x="4721102" y="2780039"/>
            <a:ext cx="282604" cy="304368"/>
          </a:xfrm>
          <a:prstGeom prst="rect">
            <a:avLst/>
          </a:prstGeom>
          <a:solidFill>
            <a:schemeClr val="accent3">
              <a:satOff val="-3325"/>
              <a:lumOff val="25784"/>
            </a:schemeClr>
          </a:solidFill>
          <a:ln w="3175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45" name="Rectangle"/>
          <p:cNvSpPr/>
          <p:nvPr/>
        </p:nvSpPr>
        <p:spPr>
          <a:xfrm>
            <a:off x="4866734" y="3101828"/>
            <a:ext cx="15064" cy="29541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6" name="Rectangle"/>
          <p:cNvSpPr/>
          <p:nvPr/>
        </p:nvSpPr>
        <p:spPr>
          <a:xfrm>
            <a:off x="4826441" y="3101828"/>
            <a:ext cx="15063" cy="29541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7" name="Shape"/>
          <p:cNvSpPr/>
          <p:nvPr/>
        </p:nvSpPr>
        <p:spPr>
          <a:xfrm>
            <a:off x="4693510" y="2585245"/>
            <a:ext cx="337788" cy="518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0800" y="0"/>
                  <a:pt x="10800" y="0"/>
                  <a:pt x="10800" y="0"/>
                </a:cubicBezTo>
                <a:cubicBezTo>
                  <a:pt x="14218" y="3131"/>
                  <a:pt x="14218" y="3131"/>
                  <a:pt x="14218" y="3131"/>
                </a:cubicBezTo>
                <a:cubicBezTo>
                  <a:pt x="16185" y="3052"/>
                  <a:pt x="18121" y="2933"/>
                  <a:pt x="20027" y="2715"/>
                </a:cubicBezTo>
                <a:cubicBezTo>
                  <a:pt x="21600" y="2556"/>
                  <a:pt x="21600" y="2556"/>
                  <a:pt x="21600" y="2556"/>
                </a:cubicBezTo>
                <a:cubicBezTo>
                  <a:pt x="21086" y="3547"/>
                  <a:pt x="21086" y="3547"/>
                  <a:pt x="21086" y="3547"/>
                </a:cubicBezTo>
                <a:cubicBezTo>
                  <a:pt x="20027" y="5450"/>
                  <a:pt x="19876" y="7887"/>
                  <a:pt x="19876" y="9908"/>
                </a:cubicBezTo>
                <a:cubicBezTo>
                  <a:pt x="19906" y="11454"/>
                  <a:pt x="20027" y="12980"/>
                  <a:pt x="20208" y="14506"/>
                </a:cubicBezTo>
                <a:cubicBezTo>
                  <a:pt x="20450" y="16368"/>
                  <a:pt x="20753" y="18211"/>
                  <a:pt x="21116" y="20054"/>
                </a:cubicBezTo>
                <a:cubicBezTo>
                  <a:pt x="21237" y="20589"/>
                  <a:pt x="21237" y="20589"/>
                  <a:pt x="21237" y="20589"/>
                </a:cubicBezTo>
                <a:cubicBezTo>
                  <a:pt x="20450" y="20728"/>
                  <a:pt x="20450" y="20728"/>
                  <a:pt x="20450" y="20728"/>
                </a:cubicBezTo>
                <a:cubicBezTo>
                  <a:pt x="17365" y="21323"/>
                  <a:pt x="14067" y="21600"/>
                  <a:pt x="10800" y="21600"/>
                </a:cubicBezTo>
                <a:cubicBezTo>
                  <a:pt x="10800" y="20986"/>
                  <a:pt x="10800" y="20986"/>
                  <a:pt x="10800" y="20986"/>
                </a:cubicBezTo>
                <a:cubicBezTo>
                  <a:pt x="14007" y="20986"/>
                  <a:pt x="17183" y="20708"/>
                  <a:pt x="20178" y="20134"/>
                </a:cubicBezTo>
                <a:cubicBezTo>
                  <a:pt x="18605" y="12068"/>
                  <a:pt x="18454" y="6559"/>
                  <a:pt x="20178" y="3329"/>
                </a:cubicBezTo>
                <a:cubicBezTo>
                  <a:pt x="17274" y="3646"/>
                  <a:pt x="14037" y="3805"/>
                  <a:pt x="10800" y="3805"/>
                </a:cubicBezTo>
                <a:cubicBezTo>
                  <a:pt x="10800" y="3190"/>
                  <a:pt x="10800" y="3190"/>
                  <a:pt x="10800" y="3190"/>
                </a:cubicBezTo>
                <a:cubicBezTo>
                  <a:pt x="10800" y="3190"/>
                  <a:pt x="10800" y="3190"/>
                  <a:pt x="10800" y="3190"/>
                </a:cubicBezTo>
                <a:cubicBezTo>
                  <a:pt x="11556" y="3190"/>
                  <a:pt x="12343" y="3171"/>
                  <a:pt x="13099" y="3151"/>
                </a:cubicBezTo>
                <a:cubicBezTo>
                  <a:pt x="10800" y="1070"/>
                  <a:pt x="10800" y="1070"/>
                  <a:pt x="10800" y="1070"/>
                </a:cubicBezTo>
                <a:cubicBezTo>
                  <a:pt x="10800" y="1070"/>
                  <a:pt x="10800" y="1070"/>
                  <a:pt x="10800" y="1070"/>
                </a:cubicBezTo>
                <a:lnTo>
                  <a:pt x="10800" y="0"/>
                </a:lnTo>
                <a:close/>
                <a:moveTo>
                  <a:pt x="484" y="20054"/>
                </a:moveTo>
                <a:cubicBezTo>
                  <a:pt x="847" y="18211"/>
                  <a:pt x="1180" y="16368"/>
                  <a:pt x="1392" y="14506"/>
                </a:cubicBezTo>
                <a:cubicBezTo>
                  <a:pt x="1573" y="12980"/>
                  <a:pt x="1724" y="11454"/>
                  <a:pt x="1724" y="9908"/>
                </a:cubicBezTo>
                <a:cubicBezTo>
                  <a:pt x="1755" y="7887"/>
                  <a:pt x="1573" y="5450"/>
                  <a:pt x="545" y="3547"/>
                </a:cubicBezTo>
                <a:cubicBezTo>
                  <a:pt x="0" y="2556"/>
                  <a:pt x="0" y="2556"/>
                  <a:pt x="0" y="2556"/>
                </a:cubicBezTo>
                <a:cubicBezTo>
                  <a:pt x="1573" y="2715"/>
                  <a:pt x="1573" y="2715"/>
                  <a:pt x="1573" y="2715"/>
                </a:cubicBezTo>
                <a:cubicBezTo>
                  <a:pt x="3479" y="2933"/>
                  <a:pt x="5445" y="3052"/>
                  <a:pt x="7382" y="3131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10800" y="1070"/>
                  <a:pt x="10800" y="1070"/>
                  <a:pt x="10800" y="1070"/>
                </a:cubicBezTo>
                <a:cubicBezTo>
                  <a:pt x="8531" y="3151"/>
                  <a:pt x="8531" y="3151"/>
                  <a:pt x="8531" y="3151"/>
                </a:cubicBezTo>
                <a:cubicBezTo>
                  <a:pt x="9287" y="3171"/>
                  <a:pt x="10044" y="3190"/>
                  <a:pt x="10800" y="3190"/>
                </a:cubicBezTo>
                <a:cubicBezTo>
                  <a:pt x="10800" y="3805"/>
                  <a:pt x="10800" y="3805"/>
                  <a:pt x="10800" y="3805"/>
                </a:cubicBezTo>
                <a:cubicBezTo>
                  <a:pt x="7563" y="3805"/>
                  <a:pt x="4356" y="3646"/>
                  <a:pt x="1422" y="3329"/>
                </a:cubicBezTo>
                <a:cubicBezTo>
                  <a:pt x="3176" y="6559"/>
                  <a:pt x="2995" y="12068"/>
                  <a:pt x="1422" y="20134"/>
                </a:cubicBezTo>
                <a:cubicBezTo>
                  <a:pt x="4447" y="20708"/>
                  <a:pt x="7624" y="20986"/>
                  <a:pt x="10800" y="20986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7533" y="21600"/>
                  <a:pt x="4266" y="21323"/>
                  <a:pt x="1180" y="20728"/>
                </a:cubicBezTo>
                <a:cubicBezTo>
                  <a:pt x="393" y="20589"/>
                  <a:pt x="393" y="20589"/>
                  <a:pt x="393" y="20589"/>
                </a:cubicBezTo>
                <a:lnTo>
                  <a:pt x="484" y="20054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8" name="Rectangle"/>
          <p:cNvSpPr/>
          <p:nvPr/>
        </p:nvSpPr>
        <p:spPr>
          <a:xfrm>
            <a:off x="4829829" y="3124173"/>
            <a:ext cx="7909" cy="71580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9" name="Rectangle"/>
          <p:cNvSpPr/>
          <p:nvPr/>
        </p:nvSpPr>
        <p:spPr>
          <a:xfrm>
            <a:off x="4821545" y="3148790"/>
            <a:ext cx="24102" cy="39010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0" name="Square"/>
          <p:cNvSpPr/>
          <p:nvPr/>
        </p:nvSpPr>
        <p:spPr>
          <a:xfrm>
            <a:off x="4870499" y="3124173"/>
            <a:ext cx="7909" cy="10984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1" name="Shape"/>
          <p:cNvSpPr/>
          <p:nvPr/>
        </p:nvSpPr>
        <p:spPr>
          <a:xfrm>
            <a:off x="4561340" y="1658302"/>
            <a:ext cx="625852" cy="388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88" y="19304"/>
                </a:moveTo>
                <a:cubicBezTo>
                  <a:pt x="20388" y="19200"/>
                  <a:pt x="20388" y="19096"/>
                  <a:pt x="20388" y="18991"/>
                </a:cubicBezTo>
                <a:cubicBezTo>
                  <a:pt x="20388" y="5948"/>
                  <a:pt x="20388" y="5948"/>
                  <a:pt x="20388" y="5948"/>
                </a:cubicBezTo>
                <a:cubicBezTo>
                  <a:pt x="20388" y="5322"/>
                  <a:pt x="20103" y="4904"/>
                  <a:pt x="19675" y="4904"/>
                </a:cubicBezTo>
                <a:cubicBezTo>
                  <a:pt x="15398" y="4904"/>
                  <a:pt x="15398" y="4904"/>
                  <a:pt x="15398" y="4904"/>
                </a:cubicBezTo>
                <a:cubicBezTo>
                  <a:pt x="15398" y="18678"/>
                  <a:pt x="15398" y="18678"/>
                  <a:pt x="15398" y="18678"/>
                </a:cubicBezTo>
                <a:cubicBezTo>
                  <a:pt x="15398" y="18887"/>
                  <a:pt x="15398" y="19096"/>
                  <a:pt x="15327" y="19304"/>
                </a:cubicBezTo>
                <a:cubicBezTo>
                  <a:pt x="14828" y="19304"/>
                  <a:pt x="14828" y="19304"/>
                  <a:pt x="14828" y="19304"/>
                </a:cubicBezTo>
                <a:cubicBezTo>
                  <a:pt x="14899" y="19200"/>
                  <a:pt x="14899" y="19096"/>
                  <a:pt x="14899" y="18991"/>
                </a:cubicBezTo>
                <a:cubicBezTo>
                  <a:pt x="14899" y="1148"/>
                  <a:pt x="14899" y="1148"/>
                  <a:pt x="14899" y="1148"/>
                </a:cubicBezTo>
                <a:cubicBezTo>
                  <a:pt x="14899" y="522"/>
                  <a:pt x="14543" y="0"/>
                  <a:pt x="14115" y="0"/>
                </a:cubicBezTo>
                <a:cubicBezTo>
                  <a:pt x="7485" y="0"/>
                  <a:pt x="7485" y="0"/>
                  <a:pt x="7485" y="0"/>
                </a:cubicBezTo>
                <a:cubicBezTo>
                  <a:pt x="7057" y="0"/>
                  <a:pt x="6701" y="522"/>
                  <a:pt x="6701" y="1148"/>
                </a:cubicBezTo>
                <a:cubicBezTo>
                  <a:pt x="6701" y="18991"/>
                  <a:pt x="6701" y="18991"/>
                  <a:pt x="6701" y="18991"/>
                </a:cubicBezTo>
                <a:cubicBezTo>
                  <a:pt x="6701" y="19096"/>
                  <a:pt x="6701" y="19200"/>
                  <a:pt x="6772" y="19304"/>
                </a:cubicBezTo>
                <a:cubicBezTo>
                  <a:pt x="6273" y="19304"/>
                  <a:pt x="6273" y="19304"/>
                  <a:pt x="6273" y="19304"/>
                </a:cubicBezTo>
                <a:cubicBezTo>
                  <a:pt x="6202" y="19096"/>
                  <a:pt x="6202" y="18887"/>
                  <a:pt x="6202" y="18678"/>
                </a:cubicBezTo>
                <a:cubicBezTo>
                  <a:pt x="6202" y="4904"/>
                  <a:pt x="6202" y="4904"/>
                  <a:pt x="6202" y="4904"/>
                </a:cubicBezTo>
                <a:cubicBezTo>
                  <a:pt x="2067" y="4904"/>
                  <a:pt x="2067" y="4904"/>
                  <a:pt x="2067" y="4904"/>
                </a:cubicBezTo>
                <a:cubicBezTo>
                  <a:pt x="1640" y="4904"/>
                  <a:pt x="1283" y="5322"/>
                  <a:pt x="1283" y="5948"/>
                </a:cubicBezTo>
                <a:cubicBezTo>
                  <a:pt x="1283" y="18991"/>
                  <a:pt x="1283" y="18991"/>
                  <a:pt x="1283" y="18991"/>
                </a:cubicBezTo>
                <a:cubicBezTo>
                  <a:pt x="1283" y="19096"/>
                  <a:pt x="1283" y="19200"/>
                  <a:pt x="1354" y="19304"/>
                </a:cubicBezTo>
                <a:cubicBezTo>
                  <a:pt x="0" y="19304"/>
                  <a:pt x="0" y="19304"/>
                  <a:pt x="0" y="19304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19304"/>
                  <a:pt x="21600" y="19304"/>
                  <a:pt x="21600" y="19304"/>
                </a:cubicBezTo>
                <a:lnTo>
                  <a:pt x="20388" y="19304"/>
                </a:lnTo>
                <a:close/>
                <a:moveTo>
                  <a:pt x="3564" y="14817"/>
                </a:moveTo>
                <a:cubicBezTo>
                  <a:pt x="2495" y="14817"/>
                  <a:pt x="2495" y="14817"/>
                  <a:pt x="2495" y="14817"/>
                </a:cubicBezTo>
                <a:cubicBezTo>
                  <a:pt x="2495" y="13148"/>
                  <a:pt x="2495" y="13148"/>
                  <a:pt x="2495" y="13148"/>
                </a:cubicBezTo>
                <a:cubicBezTo>
                  <a:pt x="3564" y="13148"/>
                  <a:pt x="3564" y="13148"/>
                  <a:pt x="3564" y="13148"/>
                </a:cubicBezTo>
                <a:lnTo>
                  <a:pt x="3564" y="14817"/>
                </a:lnTo>
                <a:close/>
                <a:moveTo>
                  <a:pt x="3564" y="12000"/>
                </a:moveTo>
                <a:cubicBezTo>
                  <a:pt x="2495" y="12000"/>
                  <a:pt x="2495" y="12000"/>
                  <a:pt x="2495" y="12000"/>
                </a:cubicBezTo>
                <a:cubicBezTo>
                  <a:pt x="2495" y="10330"/>
                  <a:pt x="2495" y="10330"/>
                  <a:pt x="2495" y="10330"/>
                </a:cubicBezTo>
                <a:cubicBezTo>
                  <a:pt x="3564" y="10330"/>
                  <a:pt x="3564" y="10330"/>
                  <a:pt x="3564" y="10330"/>
                </a:cubicBezTo>
                <a:lnTo>
                  <a:pt x="3564" y="12000"/>
                </a:lnTo>
                <a:close/>
                <a:moveTo>
                  <a:pt x="3564" y="9287"/>
                </a:moveTo>
                <a:cubicBezTo>
                  <a:pt x="2495" y="9287"/>
                  <a:pt x="2495" y="9287"/>
                  <a:pt x="2495" y="9287"/>
                </a:cubicBezTo>
                <a:cubicBezTo>
                  <a:pt x="2495" y="7617"/>
                  <a:pt x="2495" y="7617"/>
                  <a:pt x="2495" y="7617"/>
                </a:cubicBezTo>
                <a:cubicBezTo>
                  <a:pt x="3564" y="7617"/>
                  <a:pt x="3564" y="7617"/>
                  <a:pt x="3564" y="7617"/>
                </a:cubicBezTo>
                <a:lnTo>
                  <a:pt x="3564" y="9287"/>
                </a:lnTo>
                <a:close/>
                <a:moveTo>
                  <a:pt x="5275" y="14817"/>
                </a:moveTo>
                <a:cubicBezTo>
                  <a:pt x="4206" y="14817"/>
                  <a:pt x="4206" y="14817"/>
                  <a:pt x="4206" y="14817"/>
                </a:cubicBezTo>
                <a:cubicBezTo>
                  <a:pt x="4206" y="13148"/>
                  <a:pt x="4206" y="13148"/>
                  <a:pt x="4206" y="13148"/>
                </a:cubicBezTo>
                <a:cubicBezTo>
                  <a:pt x="5275" y="13148"/>
                  <a:pt x="5275" y="13148"/>
                  <a:pt x="5275" y="13148"/>
                </a:cubicBezTo>
                <a:lnTo>
                  <a:pt x="5275" y="14817"/>
                </a:lnTo>
                <a:close/>
                <a:moveTo>
                  <a:pt x="5275" y="12000"/>
                </a:moveTo>
                <a:cubicBezTo>
                  <a:pt x="4206" y="12000"/>
                  <a:pt x="4206" y="12000"/>
                  <a:pt x="4206" y="12000"/>
                </a:cubicBezTo>
                <a:cubicBezTo>
                  <a:pt x="4206" y="10330"/>
                  <a:pt x="4206" y="10330"/>
                  <a:pt x="4206" y="10330"/>
                </a:cubicBezTo>
                <a:cubicBezTo>
                  <a:pt x="5275" y="10330"/>
                  <a:pt x="5275" y="10330"/>
                  <a:pt x="5275" y="10330"/>
                </a:cubicBezTo>
                <a:lnTo>
                  <a:pt x="5275" y="12000"/>
                </a:lnTo>
                <a:close/>
                <a:moveTo>
                  <a:pt x="5275" y="9287"/>
                </a:moveTo>
                <a:cubicBezTo>
                  <a:pt x="4206" y="9287"/>
                  <a:pt x="4206" y="9287"/>
                  <a:pt x="4206" y="9287"/>
                </a:cubicBezTo>
                <a:cubicBezTo>
                  <a:pt x="4206" y="7617"/>
                  <a:pt x="4206" y="7617"/>
                  <a:pt x="4206" y="7617"/>
                </a:cubicBezTo>
                <a:cubicBezTo>
                  <a:pt x="5275" y="7617"/>
                  <a:pt x="5275" y="7617"/>
                  <a:pt x="5275" y="7617"/>
                </a:cubicBezTo>
                <a:lnTo>
                  <a:pt x="5275" y="9287"/>
                </a:lnTo>
                <a:close/>
                <a:moveTo>
                  <a:pt x="12475" y="19200"/>
                </a:moveTo>
                <a:cubicBezTo>
                  <a:pt x="9267" y="19200"/>
                  <a:pt x="9267" y="19200"/>
                  <a:pt x="9267" y="19200"/>
                </a:cubicBezTo>
                <a:cubicBezTo>
                  <a:pt x="9267" y="13357"/>
                  <a:pt x="9267" y="13357"/>
                  <a:pt x="9267" y="13357"/>
                </a:cubicBezTo>
                <a:cubicBezTo>
                  <a:pt x="12475" y="13357"/>
                  <a:pt x="12475" y="13357"/>
                  <a:pt x="12475" y="13357"/>
                </a:cubicBezTo>
                <a:lnTo>
                  <a:pt x="12475" y="19200"/>
                </a:lnTo>
                <a:close/>
                <a:moveTo>
                  <a:pt x="10836" y="8348"/>
                </a:moveTo>
                <a:cubicBezTo>
                  <a:pt x="9339" y="8348"/>
                  <a:pt x="8127" y="6574"/>
                  <a:pt x="8127" y="4487"/>
                </a:cubicBezTo>
                <a:cubicBezTo>
                  <a:pt x="8127" y="2296"/>
                  <a:pt x="9339" y="522"/>
                  <a:pt x="10836" y="522"/>
                </a:cubicBezTo>
                <a:cubicBezTo>
                  <a:pt x="12261" y="522"/>
                  <a:pt x="13473" y="2296"/>
                  <a:pt x="13473" y="4487"/>
                </a:cubicBezTo>
                <a:cubicBezTo>
                  <a:pt x="13473" y="6574"/>
                  <a:pt x="12261" y="8348"/>
                  <a:pt x="10836" y="8348"/>
                </a:cubicBezTo>
                <a:close/>
                <a:moveTo>
                  <a:pt x="17750" y="14817"/>
                </a:moveTo>
                <a:cubicBezTo>
                  <a:pt x="16610" y="14817"/>
                  <a:pt x="16610" y="14817"/>
                  <a:pt x="16610" y="14817"/>
                </a:cubicBezTo>
                <a:cubicBezTo>
                  <a:pt x="16610" y="13148"/>
                  <a:pt x="16610" y="13148"/>
                  <a:pt x="16610" y="13148"/>
                </a:cubicBezTo>
                <a:cubicBezTo>
                  <a:pt x="17750" y="13148"/>
                  <a:pt x="17750" y="13148"/>
                  <a:pt x="17750" y="13148"/>
                </a:cubicBezTo>
                <a:lnTo>
                  <a:pt x="17750" y="14817"/>
                </a:lnTo>
                <a:close/>
                <a:moveTo>
                  <a:pt x="17750" y="12000"/>
                </a:moveTo>
                <a:cubicBezTo>
                  <a:pt x="16610" y="12000"/>
                  <a:pt x="16610" y="12000"/>
                  <a:pt x="16610" y="12000"/>
                </a:cubicBezTo>
                <a:cubicBezTo>
                  <a:pt x="16610" y="10330"/>
                  <a:pt x="16610" y="10330"/>
                  <a:pt x="16610" y="10330"/>
                </a:cubicBezTo>
                <a:cubicBezTo>
                  <a:pt x="17750" y="10330"/>
                  <a:pt x="17750" y="10330"/>
                  <a:pt x="17750" y="10330"/>
                </a:cubicBezTo>
                <a:lnTo>
                  <a:pt x="17750" y="12000"/>
                </a:lnTo>
                <a:close/>
                <a:moveTo>
                  <a:pt x="17750" y="9287"/>
                </a:moveTo>
                <a:cubicBezTo>
                  <a:pt x="16610" y="9287"/>
                  <a:pt x="16610" y="9287"/>
                  <a:pt x="16610" y="9287"/>
                </a:cubicBezTo>
                <a:cubicBezTo>
                  <a:pt x="16610" y="7617"/>
                  <a:pt x="16610" y="7617"/>
                  <a:pt x="16610" y="7617"/>
                </a:cubicBezTo>
                <a:cubicBezTo>
                  <a:pt x="17750" y="7617"/>
                  <a:pt x="17750" y="7617"/>
                  <a:pt x="17750" y="7617"/>
                </a:cubicBezTo>
                <a:lnTo>
                  <a:pt x="17750" y="9287"/>
                </a:lnTo>
                <a:close/>
                <a:moveTo>
                  <a:pt x="19390" y="14817"/>
                </a:moveTo>
                <a:cubicBezTo>
                  <a:pt x="18321" y="14817"/>
                  <a:pt x="18321" y="14817"/>
                  <a:pt x="18321" y="14817"/>
                </a:cubicBezTo>
                <a:cubicBezTo>
                  <a:pt x="18321" y="13148"/>
                  <a:pt x="18321" y="13148"/>
                  <a:pt x="18321" y="13148"/>
                </a:cubicBezTo>
                <a:cubicBezTo>
                  <a:pt x="19390" y="13148"/>
                  <a:pt x="19390" y="13148"/>
                  <a:pt x="19390" y="13148"/>
                </a:cubicBezTo>
                <a:lnTo>
                  <a:pt x="19390" y="14817"/>
                </a:lnTo>
                <a:close/>
                <a:moveTo>
                  <a:pt x="19390" y="12000"/>
                </a:moveTo>
                <a:cubicBezTo>
                  <a:pt x="18321" y="12000"/>
                  <a:pt x="18321" y="12000"/>
                  <a:pt x="18321" y="12000"/>
                </a:cubicBezTo>
                <a:cubicBezTo>
                  <a:pt x="18321" y="10330"/>
                  <a:pt x="18321" y="10330"/>
                  <a:pt x="18321" y="10330"/>
                </a:cubicBezTo>
                <a:cubicBezTo>
                  <a:pt x="19390" y="10330"/>
                  <a:pt x="19390" y="10330"/>
                  <a:pt x="19390" y="10330"/>
                </a:cubicBezTo>
                <a:lnTo>
                  <a:pt x="19390" y="12000"/>
                </a:lnTo>
                <a:close/>
                <a:moveTo>
                  <a:pt x="19390" y="9287"/>
                </a:moveTo>
                <a:cubicBezTo>
                  <a:pt x="18321" y="9287"/>
                  <a:pt x="18321" y="9287"/>
                  <a:pt x="18321" y="9287"/>
                </a:cubicBezTo>
                <a:cubicBezTo>
                  <a:pt x="18321" y="7617"/>
                  <a:pt x="18321" y="7617"/>
                  <a:pt x="18321" y="7617"/>
                </a:cubicBezTo>
                <a:cubicBezTo>
                  <a:pt x="19390" y="7617"/>
                  <a:pt x="19390" y="7617"/>
                  <a:pt x="19390" y="7617"/>
                </a:cubicBezTo>
                <a:lnTo>
                  <a:pt x="19390" y="9287"/>
                </a:lnTo>
                <a:close/>
                <a:moveTo>
                  <a:pt x="11477" y="3443"/>
                </a:moveTo>
                <a:cubicBezTo>
                  <a:pt x="12475" y="3443"/>
                  <a:pt x="12475" y="3443"/>
                  <a:pt x="12475" y="3443"/>
                </a:cubicBezTo>
                <a:cubicBezTo>
                  <a:pt x="12475" y="5426"/>
                  <a:pt x="12475" y="5426"/>
                  <a:pt x="12475" y="5426"/>
                </a:cubicBezTo>
                <a:cubicBezTo>
                  <a:pt x="11477" y="5426"/>
                  <a:pt x="11477" y="5426"/>
                  <a:pt x="11477" y="5426"/>
                </a:cubicBezTo>
                <a:cubicBezTo>
                  <a:pt x="11477" y="6887"/>
                  <a:pt x="11477" y="6887"/>
                  <a:pt x="11477" y="6887"/>
                </a:cubicBezTo>
                <a:cubicBezTo>
                  <a:pt x="10123" y="6887"/>
                  <a:pt x="10123" y="6887"/>
                  <a:pt x="10123" y="6887"/>
                </a:cubicBezTo>
                <a:cubicBezTo>
                  <a:pt x="10123" y="5426"/>
                  <a:pt x="10123" y="5426"/>
                  <a:pt x="10123" y="5426"/>
                </a:cubicBezTo>
                <a:cubicBezTo>
                  <a:pt x="9125" y="5426"/>
                  <a:pt x="9125" y="5426"/>
                  <a:pt x="9125" y="5426"/>
                </a:cubicBezTo>
                <a:cubicBezTo>
                  <a:pt x="9125" y="3443"/>
                  <a:pt x="9125" y="3443"/>
                  <a:pt x="9125" y="3443"/>
                </a:cubicBezTo>
                <a:cubicBezTo>
                  <a:pt x="10123" y="3443"/>
                  <a:pt x="10123" y="3443"/>
                  <a:pt x="10123" y="3443"/>
                </a:cubicBezTo>
                <a:cubicBezTo>
                  <a:pt x="10123" y="1983"/>
                  <a:pt x="10123" y="1983"/>
                  <a:pt x="10123" y="1983"/>
                </a:cubicBezTo>
                <a:cubicBezTo>
                  <a:pt x="11477" y="1983"/>
                  <a:pt x="11477" y="1983"/>
                  <a:pt x="11477" y="1983"/>
                </a:cubicBezTo>
                <a:lnTo>
                  <a:pt x="11477" y="3443"/>
                </a:lnTo>
                <a:close/>
                <a:moveTo>
                  <a:pt x="11477" y="3443"/>
                </a:moveTo>
                <a:cubicBezTo>
                  <a:pt x="11477" y="3443"/>
                  <a:pt x="11477" y="3443"/>
                  <a:pt x="11477" y="3443"/>
                </a:cubicBezTo>
              </a:path>
            </a:pathLst>
          </a:custGeom>
          <a:solidFill>
            <a:schemeClr val="accent3">
              <a:satOff val="-3325"/>
              <a:lumOff val="25784"/>
            </a:schemeClr>
          </a:solidFill>
          <a:ln>
            <a:solidFill>
              <a:schemeClr val="accent3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2" name="TextBox 22"/>
          <p:cNvSpPr txBox="1"/>
          <p:nvPr/>
        </p:nvSpPr>
        <p:spPr>
          <a:xfrm>
            <a:off x="380396" y="3025478"/>
            <a:ext cx="2487685" cy="80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Risk factors for MRSA Infection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Line 14"/>
          <p:cNvSpPr/>
          <p:nvPr/>
        </p:nvSpPr>
        <p:spPr>
          <a:xfrm flipV="1">
            <a:off x="4862403" y="2272896"/>
            <a:ext cx="1" cy="363790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55" name="Risk Stratification (MRSA)"/>
          <p:cNvSpPr txBox="1"/>
          <p:nvPr>
            <p:ph type="title"/>
          </p:nvPr>
        </p:nvSpPr>
        <p:spPr>
          <a:xfrm>
            <a:off x="1467319" y="325225"/>
            <a:ext cx="4448043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Risk Stratification (MRSA)</a:t>
            </a:r>
          </a:p>
        </p:txBody>
      </p:sp>
      <p:sp>
        <p:nvSpPr>
          <p:cNvPr id="356" name="Slide Number"/>
          <p:cNvSpPr txBox="1"/>
          <p:nvPr>
            <p:ph type="sldNum" sz="quarter" idx="2"/>
          </p:nvPr>
        </p:nvSpPr>
        <p:spPr>
          <a:xfrm>
            <a:off x="8559799" y="621342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7" name="Line 14"/>
          <p:cNvSpPr/>
          <p:nvPr/>
        </p:nvSpPr>
        <p:spPr>
          <a:xfrm>
            <a:off x="2603716" y="1921675"/>
            <a:ext cx="1968384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58" name="Line 15"/>
          <p:cNvSpPr/>
          <p:nvPr/>
        </p:nvSpPr>
        <p:spPr>
          <a:xfrm>
            <a:off x="3225942" y="2890498"/>
            <a:ext cx="1346158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59" name="Line 16"/>
          <p:cNvSpPr/>
          <p:nvPr/>
        </p:nvSpPr>
        <p:spPr>
          <a:xfrm>
            <a:off x="3225944" y="3859321"/>
            <a:ext cx="1346157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60" name="Freeform 5"/>
          <p:cNvSpPr/>
          <p:nvPr/>
        </p:nvSpPr>
        <p:spPr>
          <a:xfrm>
            <a:off x="558345" y="1476126"/>
            <a:ext cx="2626949" cy="3797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456"/>
                </a:moveTo>
                <a:cubicBezTo>
                  <a:pt x="2006" y="21187"/>
                  <a:pt x="4287" y="21600"/>
                  <a:pt x="6688" y="21600"/>
                </a:cubicBezTo>
                <a:cubicBezTo>
                  <a:pt x="14923" y="21600"/>
                  <a:pt x="21600" y="16770"/>
                  <a:pt x="21600" y="10804"/>
                </a:cubicBezTo>
                <a:cubicBezTo>
                  <a:pt x="21600" y="4830"/>
                  <a:pt x="14923" y="0"/>
                  <a:pt x="6688" y="0"/>
                </a:cubicBezTo>
                <a:cubicBezTo>
                  <a:pt x="4287" y="0"/>
                  <a:pt x="2006" y="413"/>
                  <a:pt x="0" y="1144"/>
                </a:cubicBezTo>
              </a:path>
            </a:pathLst>
          </a:custGeom>
          <a:solidFill>
            <a:srgbClr val="FFFFFF"/>
          </a:solidFill>
          <a:ln w="25400">
            <a:solidFill>
              <a:schemeClr val="accent3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1" name="Freeform 7"/>
          <p:cNvSpPr/>
          <p:nvPr/>
        </p:nvSpPr>
        <p:spPr>
          <a:xfrm>
            <a:off x="3011924" y="3747354"/>
            <a:ext cx="214020" cy="22393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62" name="Freeform 8"/>
          <p:cNvSpPr/>
          <p:nvPr/>
        </p:nvSpPr>
        <p:spPr>
          <a:xfrm>
            <a:off x="3011924" y="2778534"/>
            <a:ext cx="214020" cy="22393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63" name="Freeform 9"/>
          <p:cNvSpPr/>
          <p:nvPr/>
        </p:nvSpPr>
        <p:spPr>
          <a:xfrm>
            <a:off x="2409416" y="1808331"/>
            <a:ext cx="215594" cy="22669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64" name="Oval 11"/>
          <p:cNvSpPr/>
          <p:nvPr/>
        </p:nvSpPr>
        <p:spPr>
          <a:xfrm>
            <a:off x="4479098" y="1530853"/>
            <a:ext cx="766611" cy="78164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65" name="Oval 12"/>
          <p:cNvSpPr/>
          <p:nvPr/>
        </p:nvSpPr>
        <p:spPr>
          <a:xfrm>
            <a:off x="4479098" y="2499677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66" name="Oval 13"/>
          <p:cNvSpPr/>
          <p:nvPr/>
        </p:nvSpPr>
        <p:spPr>
          <a:xfrm>
            <a:off x="4479098" y="3468499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67" name="TextBox 22"/>
          <p:cNvSpPr txBox="1"/>
          <p:nvPr/>
        </p:nvSpPr>
        <p:spPr>
          <a:xfrm>
            <a:off x="5664145" y="1881801"/>
            <a:ext cx="3109453" cy="108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Hospitalization within 90 days AND received IV antibiotics</a:t>
            </a:r>
          </a:p>
        </p:txBody>
      </p:sp>
      <p:sp>
        <p:nvSpPr>
          <p:cNvPr id="368" name="TextBox 35"/>
          <p:cNvSpPr txBox="1"/>
          <p:nvPr/>
        </p:nvSpPr>
        <p:spPr>
          <a:xfrm>
            <a:off x="5664145" y="3455799"/>
            <a:ext cx="3109453" cy="80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History of MRSA infection</a:t>
            </a:r>
          </a:p>
        </p:txBody>
      </p:sp>
      <p:sp>
        <p:nvSpPr>
          <p:cNvPr id="369" name="TextBox 32"/>
          <p:cNvSpPr txBox="1"/>
          <p:nvPr/>
        </p:nvSpPr>
        <p:spPr>
          <a:xfrm>
            <a:off x="6937740" y="3026740"/>
            <a:ext cx="562266" cy="44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OR</a:t>
            </a:r>
          </a:p>
        </p:txBody>
      </p:sp>
      <p:sp>
        <p:nvSpPr>
          <p:cNvPr id="370" name="Shape"/>
          <p:cNvSpPr/>
          <p:nvPr/>
        </p:nvSpPr>
        <p:spPr>
          <a:xfrm rot="21366453">
            <a:off x="4620906" y="3647413"/>
            <a:ext cx="480117" cy="415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6" h="21399" fill="norm" stroke="1" extrusionOk="0">
                <a:moveTo>
                  <a:pt x="20599" y="11631"/>
                </a:moveTo>
                <a:cubicBezTo>
                  <a:pt x="19993" y="11156"/>
                  <a:pt x="19185" y="11156"/>
                  <a:pt x="18782" y="11868"/>
                </a:cubicBezTo>
                <a:cubicBezTo>
                  <a:pt x="18782" y="12105"/>
                  <a:pt x="18580" y="12105"/>
                  <a:pt x="18580" y="12105"/>
                </a:cubicBezTo>
                <a:cubicBezTo>
                  <a:pt x="15350" y="11393"/>
                  <a:pt x="15350" y="11393"/>
                  <a:pt x="15350" y="11393"/>
                </a:cubicBezTo>
                <a:cubicBezTo>
                  <a:pt x="15350" y="11156"/>
                  <a:pt x="15350" y="10919"/>
                  <a:pt x="15350" y="10681"/>
                </a:cubicBezTo>
                <a:cubicBezTo>
                  <a:pt x="15350" y="9495"/>
                  <a:pt x="15148" y="8545"/>
                  <a:pt x="14744" y="7596"/>
                </a:cubicBezTo>
                <a:cubicBezTo>
                  <a:pt x="16763" y="5934"/>
                  <a:pt x="16763" y="5934"/>
                  <a:pt x="16763" y="5934"/>
                </a:cubicBezTo>
                <a:cubicBezTo>
                  <a:pt x="16965" y="6171"/>
                  <a:pt x="17167" y="6171"/>
                  <a:pt x="17167" y="6171"/>
                </a:cubicBezTo>
                <a:cubicBezTo>
                  <a:pt x="17570" y="6171"/>
                  <a:pt x="17974" y="5697"/>
                  <a:pt x="17974" y="5222"/>
                </a:cubicBezTo>
                <a:cubicBezTo>
                  <a:pt x="17772" y="4747"/>
                  <a:pt x="17570" y="4510"/>
                  <a:pt x="17167" y="4510"/>
                </a:cubicBezTo>
                <a:cubicBezTo>
                  <a:pt x="16763" y="4510"/>
                  <a:pt x="16359" y="4985"/>
                  <a:pt x="16359" y="5459"/>
                </a:cubicBezTo>
                <a:cubicBezTo>
                  <a:pt x="16359" y="5459"/>
                  <a:pt x="16561" y="5459"/>
                  <a:pt x="16561" y="5459"/>
                </a:cubicBezTo>
                <a:cubicBezTo>
                  <a:pt x="14341" y="7121"/>
                  <a:pt x="14341" y="7121"/>
                  <a:pt x="14341" y="7121"/>
                </a:cubicBezTo>
                <a:cubicBezTo>
                  <a:pt x="13937" y="6409"/>
                  <a:pt x="13533" y="5934"/>
                  <a:pt x="12927" y="5459"/>
                </a:cubicBezTo>
                <a:cubicBezTo>
                  <a:pt x="14341" y="2611"/>
                  <a:pt x="14341" y="2611"/>
                  <a:pt x="14341" y="2611"/>
                </a:cubicBezTo>
                <a:cubicBezTo>
                  <a:pt x="14542" y="2611"/>
                  <a:pt x="14744" y="2611"/>
                  <a:pt x="14744" y="2611"/>
                </a:cubicBezTo>
                <a:cubicBezTo>
                  <a:pt x="15148" y="2374"/>
                  <a:pt x="15350" y="1899"/>
                  <a:pt x="15148" y="1424"/>
                </a:cubicBezTo>
                <a:cubicBezTo>
                  <a:pt x="14946" y="949"/>
                  <a:pt x="14542" y="949"/>
                  <a:pt x="14139" y="1187"/>
                </a:cubicBezTo>
                <a:cubicBezTo>
                  <a:pt x="13735" y="1424"/>
                  <a:pt x="13533" y="1899"/>
                  <a:pt x="13735" y="2374"/>
                </a:cubicBezTo>
                <a:cubicBezTo>
                  <a:pt x="13937" y="2374"/>
                  <a:pt x="13937" y="2374"/>
                  <a:pt x="13937" y="2374"/>
                </a:cubicBezTo>
                <a:cubicBezTo>
                  <a:pt x="12322" y="5222"/>
                  <a:pt x="12322" y="5222"/>
                  <a:pt x="12322" y="5222"/>
                </a:cubicBezTo>
                <a:cubicBezTo>
                  <a:pt x="11918" y="4985"/>
                  <a:pt x="11313" y="4747"/>
                  <a:pt x="10707" y="4747"/>
                </a:cubicBezTo>
                <a:cubicBezTo>
                  <a:pt x="11111" y="2611"/>
                  <a:pt x="11111" y="2611"/>
                  <a:pt x="11111" y="2611"/>
                </a:cubicBezTo>
                <a:cubicBezTo>
                  <a:pt x="11111" y="2611"/>
                  <a:pt x="11313" y="2374"/>
                  <a:pt x="11313" y="2374"/>
                </a:cubicBezTo>
                <a:cubicBezTo>
                  <a:pt x="11514" y="2136"/>
                  <a:pt x="11514" y="1662"/>
                  <a:pt x="11313" y="1424"/>
                </a:cubicBezTo>
                <a:cubicBezTo>
                  <a:pt x="11111" y="1187"/>
                  <a:pt x="10707" y="1187"/>
                  <a:pt x="10505" y="1662"/>
                </a:cubicBezTo>
                <a:cubicBezTo>
                  <a:pt x="10303" y="1899"/>
                  <a:pt x="10303" y="2136"/>
                  <a:pt x="10505" y="2374"/>
                </a:cubicBezTo>
                <a:cubicBezTo>
                  <a:pt x="10707" y="2374"/>
                  <a:pt x="10707" y="2374"/>
                  <a:pt x="10707" y="2374"/>
                </a:cubicBezTo>
                <a:cubicBezTo>
                  <a:pt x="10303" y="4747"/>
                  <a:pt x="10303" y="4747"/>
                  <a:pt x="10303" y="4747"/>
                </a:cubicBezTo>
                <a:cubicBezTo>
                  <a:pt x="10303" y="4747"/>
                  <a:pt x="10303" y="4510"/>
                  <a:pt x="10303" y="4510"/>
                </a:cubicBezTo>
                <a:cubicBezTo>
                  <a:pt x="9496" y="4510"/>
                  <a:pt x="8890" y="4747"/>
                  <a:pt x="8285" y="4985"/>
                </a:cubicBezTo>
                <a:cubicBezTo>
                  <a:pt x="6871" y="1899"/>
                  <a:pt x="6871" y="1899"/>
                  <a:pt x="6871" y="1899"/>
                </a:cubicBezTo>
                <a:cubicBezTo>
                  <a:pt x="7073" y="1662"/>
                  <a:pt x="7073" y="1424"/>
                  <a:pt x="7073" y="1187"/>
                </a:cubicBezTo>
                <a:cubicBezTo>
                  <a:pt x="7073" y="475"/>
                  <a:pt x="6670" y="0"/>
                  <a:pt x="6064" y="0"/>
                </a:cubicBezTo>
                <a:cubicBezTo>
                  <a:pt x="5458" y="0"/>
                  <a:pt x="5055" y="475"/>
                  <a:pt x="5055" y="1187"/>
                </a:cubicBezTo>
                <a:cubicBezTo>
                  <a:pt x="5055" y="1899"/>
                  <a:pt x="5660" y="2374"/>
                  <a:pt x="6064" y="2374"/>
                </a:cubicBezTo>
                <a:cubicBezTo>
                  <a:pt x="6266" y="2374"/>
                  <a:pt x="6266" y="2374"/>
                  <a:pt x="6266" y="2374"/>
                </a:cubicBezTo>
                <a:cubicBezTo>
                  <a:pt x="7679" y="5459"/>
                  <a:pt x="7679" y="5459"/>
                  <a:pt x="7679" y="5459"/>
                </a:cubicBezTo>
                <a:cubicBezTo>
                  <a:pt x="7073" y="5934"/>
                  <a:pt x="6468" y="6646"/>
                  <a:pt x="5862" y="7358"/>
                </a:cubicBezTo>
                <a:cubicBezTo>
                  <a:pt x="3843" y="5459"/>
                  <a:pt x="3843" y="5459"/>
                  <a:pt x="3843" y="5459"/>
                </a:cubicBezTo>
                <a:cubicBezTo>
                  <a:pt x="3843" y="5222"/>
                  <a:pt x="3843" y="4985"/>
                  <a:pt x="3843" y="4747"/>
                </a:cubicBezTo>
                <a:cubicBezTo>
                  <a:pt x="3642" y="4510"/>
                  <a:pt x="3238" y="4273"/>
                  <a:pt x="2834" y="4510"/>
                </a:cubicBezTo>
                <a:cubicBezTo>
                  <a:pt x="2430" y="4510"/>
                  <a:pt x="2228" y="4985"/>
                  <a:pt x="2430" y="5459"/>
                </a:cubicBezTo>
                <a:cubicBezTo>
                  <a:pt x="2632" y="5934"/>
                  <a:pt x="3036" y="6171"/>
                  <a:pt x="3440" y="5934"/>
                </a:cubicBezTo>
                <a:cubicBezTo>
                  <a:pt x="3440" y="5934"/>
                  <a:pt x="3440" y="5934"/>
                  <a:pt x="3642" y="5934"/>
                </a:cubicBezTo>
                <a:cubicBezTo>
                  <a:pt x="5660" y="7833"/>
                  <a:pt x="5660" y="7833"/>
                  <a:pt x="5660" y="7833"/>
                </a:cubicBezTo>
                <a:cubicBezTo>
                  <a:pt x="5458" y="8545"/>
                  <a:pt x="5256" y="9257"/>
                  <a:pt x="5055" y="10207"/>
                </a:cubicBezTo>
                <a:cubicBezTo>
                  <a:pt x="2027" y="10207"/>
                  <a:pt x="2027" y="10207"/>
                  <a:pt x="2027" y="10207"/>
                </a:cubicBezTo>
                <a:cubicBezTo>
                  <a:pt x="1825" y="9969"/>
                  <a:pt x="1623" y="9732"/>
                  <a:pt x="1421" y="9732"/>
                </a:cubicBezTo>
                <a:cubicBezTo>
                  <a:pt x="1017" y="9257"/>
                  <a:pt x="412" y="9495"/>
                  <a:pt x="210" y="10207"/>
                </a:cubicBezTo>
                <a:cubicBezTo>
                  <a:pt x="-194" y="10681"/>
                  <a:pt x="8" y="11393"/>
                  <a:pt x="613" y="11631"/>
                </a:cubicBezTo>
                <a:cubicBezTo>
                  <a:pt x="1017" y="12105"/>
                  <a:pt x="1623" y="11868"/>
                  <a:pt x="2027" y="11156"/>
                </a:cubicBezTo>
                <a:cubicBezTo>
                  <a:pt x="2027" y="11156"/>
                  <a:pt x="2027" y="11156"/>
                  <a:pt x="2027" y="11156"/>
                </a:cubicBezTo>
                <a:cubicBezTo>
                  <a:pt x="5055" y="11156"/>
                  <a:pt x="5055" y="11156"/>
                  <a:pt x="5055" y="11156"/>
                </a:cubicBezTo>
                <a:cubicBezTo>
                  <a:pt x="5055" y="11631"/>
                  <a:pt x="5256" y="12105"/>
                  <a:pt x="5256" y="12343"/>
                </a:cubicBezTo>
                <a:cubicBezTo>
                  <a:pt x="3238" y="13292"/>
                  <a:pt x="3238" y="13292"/>
                  <a:pt x="3238" y="13292"/>
                </a:cubicBezTo>
                <a:cubicBezTo>
                  <a:pt x="3238" y="13292"/>
                  <a:pt x="3036" y="13055"/>
                  <a:pt x="2834" y="13055"/>
                </a:cubicBezTo>
                <a:cubicBezTo>
                  <a:pt x="2430" y="13055"/>
                  <a:pt x="2027" y="13292"/>
                  <a:pt x="2027" y="13767"/>
                </a:cubicBezTo>
                <a:cubicBezTo>
                  <a:pt x="2027" y="14242"/>
                  <a:pt x="2228" y="14716"/>
                  <a:pt x="2632" y="14716"/>
                </a:cubicBezTo>
                <a:cubicBezTo>
                  <a:pt x="3036" y="14954"/>
                  <a:pt x="3440" y="14479"/>
                  <a:pt x="3440" y="14004"/>
                </a:cubicBezTo>
                <a:cubicBezTo>
                  <a:pt x="3440" y="14004"/>
                  <a:pt x="3440" y="14004"/>
                  <a:pt x="3440" y="14004"/>
                </a:cubicBezTo>
                <a:cubicBezTo>
                  <a:pt x="5458" y="13055"/>
                  <a:pt x="5458" y="13055"/>
                  <a:pt x="5458" y="13055"/>
                </a:cubicBezTo>
                <a:cubicBezTo>
                  <a:pt x="5862" y="14004"/>
                  <a:pt x="6468" y="14954"/>
                  <a:pt x="7477" y="15666"/>
                </a:cubicBezTo>
                <a:cubicBezTo>
                  <a:pt x="6468" y="16853"/>
                  <a:pt x="6468" y="16853"/>
                  <a:pt x="6468" y="16853"/>
                </a:cubicBezTo>
                <a:cubicBezTo>
                  <a:pt x="6266" y="16853"/>
                  <a:pt x="6064" y="16853"/>
                  <a:pt x="5862" y="16853"/>
                </a:cubicBezTo>
                <a:cubicBezTo>
                  <a:pt x="5458" y="17090"/>
                  <a:pt x="5256" y="17565"/>
                  <a:pt x="5458" y="18040"/>
                </a:cubicBezTo>
                <a:cubicBezTo>
                  <a:pt x="5660" y="18514"/>
                  <a:pt x="6064" y="18752"/>
                  <a:pt x="6468" y="18514"/>
                </a:cubicBezTo>
                <a:cubicBezTo>
                  <a:pt x="6871" y="18277"/>
                  <a:pt x="7073" y="17802"/>
                  <a:pt x="6871" y="17327"/>
                </a:cubicBezTo>
                <a:cubicBezTo>
                  <a:pt x="6871" y="17327"/>
                  <a:pt x="6871" y="17327"/>
                  <a:pt x="6871" y="17327"/>
                </a:cubicBezTo>
                <a:cubicBezTo>
                  <a:pt x="7881" y="16141"/>
                  <a:pt x="7881" y="16141"/>
                  <a:pt x="7881" y="16141"/>
                </a:cubicBezTo>
                <a:cubicBezTo>
                  <a:pt x="8285" y="16378"/>
                  <a:pt x="8890" y="16615"/>
                  <a:pt x="9496" y="16615"/>
                </a:cubicBezTo>
                <a:cubicBezTo>
                  <a:pt x="9294" y="19701"/>
                  <a:pt x="9294" y="19701"/>
                  <a:pt x="9294" y="19701"/>
                </a:cubicBezTo>
                <a:cubicBezTo>
                  <a:pt x="9092" y="19701"/>
                  <a:pt x="8890" y="19938"/>
                  <a:pt x="8688" y="19938"/>
                </a:cubicBezTo>
                <a:cubicBezTo>
                  <a:pt x="8486" y="20413"/>
                  <a:pt x="8688" y="20888"/>
                  <a:pt x="8890" y="21125"/>
                </a:cubicBezTo>
                <a:cubicBezTo>
                  <a:pt x="9294" y="21600"/>
                  <a:pt x="9698" y="21363"/>
                  <a:pt x="9899" y="21125"/>
                </a:cubicBezTo>
                <a:cubicBezTo>
                  <a:pt x="10101" y="20651"/>
                  <a:pt x="10101" y="20176"/>
                  <a:pt x="9899" y="19938"/>
                </a:cubicBezTo>
                <a:cubicBezTo>
                  <a:pt x="9698" y="19938"/>
                  <a:pt x="9698" y="19938"/>
                  <a:pt x="9698" y="19701"/>
                </a:cubicBezTo>
                <a:cubicBezTo>
                  <a:pt x="9899" y="16615"/>
                  <a:pt x="9899" y="16615"/>
                  <a:pt x="9899" y="16615"/>
                </a:cubicBezTo>
                <a:cubicBezTo>
                  <a:pt x="10101" y="16615"/>
                  <a:pt x="10101" y="16615"/>
                  <a:pt x="10303" y="16615"/>
                </a:cubicBezTo>
                <a:cubicBezTo>
                  <a:pt x="10909" y="16615"/>
                  <a:pt x="11514" y="16615"/>
                  <a:pt x="12120" y="16378"/>
                </a:cubicBezTo>
                <a:cubicBezTo>
                  <a:pt x="12726" y="18989"/>
                  <a:pt x="12726" y="18989"/>
                  <a:pt x="12726" y="18989"/>
                </a:cubicBezTo>
                <a:cubicBezTo>
                  <a:pt x="12524" y="19226"/>
                  <a:pt x="12524" y="19226"/>
                  <a:pt x="12322" y="19464"/>
                </a:cubicBezTo>
                <a:cubicBezTo>
                  <a:pt x="12322" y="19938"/>
                  <a:pt x="12524" y="20413"/>
                  <a:pt x="12927" y="20413"/>
                </a:cubicBezTo>
                <a:cubicBezTo>
                  <a:pt x="13331" y="20651"/>
                  <a:pt x="13735" y="20413"/>
                  <a:pt x="13735" y="19938"/>
                </a:cubicBezTo>
                <a:cubicBezTo>
                  <a:pt x="13937" y="19464"/>
                  <a:pt x="13735" y="18989"/>
                  <a:pt x="13331" y="18989"/>
                </a:cubicBezTo>
                <a:cubicBezTo>
                  <a:pt x="13331" y="18752"/>
                  <a:pt x="13129" y="18752"/>
                  <a:pt x="13129" y="18752"/>
                </a:cubicBezTo>
                <a:cubicBezTo>
                  <a:pt x="12524" y="16141"/>
                  <a:pt x="12524" y="16141"/>
                  <a:pt x="12524" y="16141"/>
                </a:cubicBezTo>
                <a:cubicBezTo>
                  <a:pt x="12927" y="15903"/>
                  <a:pt x="13331" y="15429"/>
                  <a:pt x="13735" y="15191"/>
                </a:cubicBezTo>
                <a:cubicBezTo>
                  <a:pt x="14341" y="16378"/>
                  <a:pt x="14341" y="16378"/>
                  <a:pt x="14341" y="16378"/>
                </a:cubicBezTo>
                <a:cubicBezTo>
                  <a:pt x="14341" y="16615"/>
                  <a:pt x="14341" y="16615"/>
                  <a:pt x="14341" y="16853"/>
                </a:cubicBezTo>
                <a:cubicBezTo>
                  <a:pt x="14341" y="17090"/>
                  <a:pt x="14542" y="17327"/>
                  <a:pt x="14946" y="17327"/>
                </a:cubicBezTo>
                <a:cubicBezTo>
                  <a:pt x="15148" y="17327"/>
                  <a:pt x="15350" y="16853"/>
                  <a:pt x="15350" y="16615"/>
                </a:cubicBezTo>
                <a:cubicBezTo>
                  <a:pt x="15350" y="16378"/>
                  <a:pt x="14946" y="16141"/>
                  <a:pt x="14744" y="16141"/>
                </a:cubicBezTo>
                <a:cubicBezTo>
                  <a:pt x="14744" y="16141"/>
                  <a:pt x="14744" y="16141"/>
                  <a:pt x="14744" y="16141"/>
                </a:cubicBezTo>
                <a:cubicBezTo>
                  <a:pt x="13937" y="14954"/>
                  <a:pt x="13937" y="14954"/>
                  <a:pt x="13937" y="14954"/>
                </a:cubicBezTo>
                <a:cubicBezTo>
                  <a:pt x="14542" y="14242"/>
                  <a:pt x="14946" y="13530"/>
                  <a:pt x="15148" y="12580"/>
                </a:cubicBezTo>
                <a:cubicBezTo>
                  <a:pt x="18580" y="13292"/>
                  <a:pt x="18580" y="13292"/>
                  <a:pt x="18580" y="13292"/>
                </a:cubicBezTo>
                <a:cubicBezTo>
                  <a:pt x="18580" y="13530"/>
                  <a:pt x="18782" y="14004"/>
                  <a:pt x="18984" y="14242"/>
                </a:cubicBezTo>
                <a:cubicBezTo>
                  <a:pt x="19589" y="14716"/>
                  <a:pt x="20397" y="14479"/>
                  <a:pt x="20800" y="13767"/>
                </a:cubicBezTo>
                <a:cubicBezTo>
                  <a:pt x="21406" y="13055"/>
                  <a:pt x="21204" y="12105"/>
                  <a:pt x="20599" y="11631"/>
                </a:cubicBezTo>
                <a:close/>
                <a:moveTo>
                  <a:pt x="8688" y="10444"/>
                </a:moveTo>
                <a:cubicBezTo>
                  <a:pt x="8285" y="10444"/>
                  <a:pt x="7881" y="9969"/>
                  <a:pt x="7881" y="9495"/>
                </a:cubicBezTo>
                <a:cubicBezTo>
                  <a:pt x="7881" y="9020"/>
                  <a:pt x="8285" y="8545"/>
                  <a:pt x="8688" y="8545"/>
                </a:cubicBezTo>
                <a:cubicBezTo>
                  <a:pt x="9092" y="8545"/>
                  <a:pt x="9496" y="9020"/>
                  <a:pt x="9496" y="9495"/>
                </a:cubicBezTo>
                <a:cubicBezTo>
                  <a:pt x="9496" y="9969"/>
                  <a:pt x="9092" y="10444"/>
                  <a:pt x="8688" y="10444"/>
                </a:cubicBezTo>
                <a:close/>
                <a:moveTo>
                  <a:pt x="10707" y="12343"/>
                </a:moveTo>
                <a:cubicBezTo>
                  <a:pt x="10303" y="12343"/>
                  <a:pt x="10101" y="12105"/>
                  <a:pt x="10101" y="11631"/>
                </a:cubicBezTo>
                <a:cubicBezTo>
                  <a:pt x="10101" y="11393"/>
                  <a:pt x="10303" y="10919"/>
                  <a:pt x="10707" y="10919"/>
                </a:cubicBezTo>
                <a:cubicBezTo>
                  <a:pt x="10909" y="10919"/>
                  <a:pt x="11111" y="11393"/>
                  <a:pt x="11111" y="11631"/>
                </a:cubicBezTo>
                <a:cubicBezTo>
                  <a:pt x="11111" y="12105"/>
                  <a:pt x="10909" y="12343"/>
                  <a:pt x="10707" y="12343"/>
                </a:cubicBezTo>
                <a:close/>
                <a:moveTo>
                  <a:pt x="12726" y="9495"/>
                </a:moveTo>
                <a:cubicBezTo>
                  <a:pt x="12322" y="9495"/>
                  <a:pt x="11918" y="9020"/>
                  <a:pt x="11918" y="8545"/>
                </a:cubicBezTo>
                <a:cubicBezTo>
                  <a:pt x="11918" y="8070"/>
                  <a:pt x="12322" y="7596"/>
                  <a:pt x="12726" y="7596"/>
                </a:cubicBezTo>
                <a:cubicBezTo>
                  <a:pt x="13129" y="7596"/>
                  <a:pt x="13533" y="8070"/>
                  <a:pt x="13533" y="8545"/>
                </a:cubicBezTo>
                <a:cubicBezTo>
                  <a:pt x="13533" y="9020"/>
                  <a:pt x="13129" y="9495"/>
                  <a:pt x="12726" y="9495"/>
                </a:cubicBezTo>
                <a:close/>
                <a:moveTo>
                  <a:pt x="12726" y="9495"/>
                </a:moveTo>
                <a:cubicBezTo>
                  <a:pt x="12726" y="9495"/>
                  <a:pt x="12726" y="9495"/>
                  <a:pt x="12726" y="9495"/>
                </a:cubicBezTo>
              </a:path>
            </a:pathLst>
          </a:custGeom>
          <a:solidFill>
            <a:schemeClr val="accent3">
              <a:satOff val="-3325"/>
              <a:lumOff val="25784"/>
            </a:schemeClr>
          </a:solidFill>
          <a:ln w="12700">
            <a:solidFill>
              <a:schemeClr val="accent3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1" name="Rectangle"/>
          <p:cNvSpPr/>
          <p:nvPr/>
        </p:nvSpPr>
        <p:spPr>
          <a:xfrm>
            <a:off x="4721102" y="2780039"/>
            <a:ext cx="282604" cy="304368"/>
          </a:xfrm>
          <a:prstGeom prst="rect">
            <a:avLst/>
          </a:prstGeom>
          <a:solidFill>
            <a:schemeClr val="accent3">
              <a:satOff val="-3325"/>
              <a:lumOff val="25784"/>
            </a:schemeClr>
          </a:solidFill>
          <a:ln w="3175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72" name="Rectangle"/>
          <p:cNvSpPr/>
          <p:nvPr/>
        </p:nvSpPr>
        <p:spPr>
          <a:xfrm>
            <a:off x="4866734" y="3101828"/>
            <a:ext cx="15064" cy="29541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3" name="Rectangle"/>
          <p:cNvSpPr/>
          <p:nvPr/>
        </p:nvSpPr>
        <p:spPr>
          <a:xfrm>
            <a:off x="4826441" y="3101828"/>
            <a:ext cx="15063" cy="29541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4" name="Shape"/>
          <p:cNvSpPr/>
          <p:nvPr/>
        </p:nvSpPr>
        <p:spPr>
          <a:xfrm>
            <a:off x="4693510" y="2585245"/>
            <a:ext cx="337788" cy="518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0800" y="0"/>
                  <a:pt x="10800" y="0"/>
                  <a:pt x="10800" y="0"/>
                </a:cubicBezTo>
                <a:cubicBezTo>
                  <a:pt x="14218" y="3131"/>
                  <a:pt x="14218" y="3131"/>
                  <a:pt x="14218" y="3131"/>
                </a:cubicBezTo>
                <a:cubicBezTo>
                  <a:pt x="16185" y="3052"/>
                  <a:pt x="18121" y="2933"/>
                  <a:pt x="20027" y="2715"/>
                </a:cubicBezTo>
                <a:cubicBezTo>
                  <a:pt x="21600" y="2556"/>
                  <a:pt x="21600" y="2556"/>
                  <a:pt x="21600" y="2556"/>
                </a:cubicBezTo>
                <a:cubicBezTo>
                  <a:pt x="21086" y="3547"/>
                  <a:pt x="21086" y="3547"/>
                  <a:pt x="21086" y="3547"/>
                </a:cubicBezTo>
                <a:cubicBezTo>
                  <a:pt x="20027" y="5450"/>
                  <a:pt x="19876" y="7887"/>
                  <a:pt x="19876" y="9908"/>
                </a:cubicBezTo>
                <a:cubicBezTo>
                  <a:pt x="19906" y="11454"/>
                  <a:pt x="20027" y="12980"/>
                  <a:pt x="20208" y="14506"/>
                </a:cubicBezTo>
                <a:cubicBezTo>
                  <a:pt x="20450" y="16368"/>
                  <a:pt x="20753" y="18211"/>
                  <a:pt x="21116" y="20054"/>
                </a:cubicBezTo>
                <a:cubicBezTo>
                  <a:pt x="21237" y="20589"/>
                  <a:pt x="21237" y="20589"/>
                  <a:pt x="21237" y="20589"/>
                </a:cubicBezTo>
                <a:cubicBezTo>
                  <a:pt x="20450" y="20728"/>
                  <a:pt x="20450" y="20728"/>
                  <a:pt x="20450" y="20728"/>
                </a:cubicBezTo>
                <a:cubicBezTo>
                  <a:pt x="17365" y="21323"/>
                  <a:pt x="14067" y="21600"/>
                  <a:pt x="10800" y="21600"/>
                </a:cubicBezTo>
                <a:cubicBezTo>
                  <a:pt x="10800" y="20986"/>
                  <a:pt x="10800" y="20986"/>
                  <a:pt x="10800" y="20986"/>
                </a:cubicBezTo>
                <a:cubicBezTo>
                  <a:pt x="14007" y="20986"/>
                  <a:pt x="17183" y="20708"/>
                  <a:pt x="20178" y="20134"/>
                </a:cubicBezTo>
                <a:cubicBezTo>
                  <a:pt x="18605" y="12068"/>
                  <a:pt x="18454" y="6559"/>
                  <a:pt x="20178" y="3329"/>
                </a:cubicBezTo>
                <a:cubicBezTo>
                  <a:pt x="17274" y="3646"/>
                  <a:pt x="14037" y="3805"/>
                  <a:pt x="10800" y="3805"/>
                </a:cubicBezTo>
                <a:cubicBezTo>
                  <a:pt x="10800" y="3190"/>
                  <a:pt x="10800" y="3190"/>
                  <a:pt x="10800" y="3190"/>
                </a:cubicBezTo>
                <a:cubicBezTo>
                  <a:pt x="10800" y="3190"/>
                  <a:pt x="10800" y="3190"/>
                  <a:pt x="10800" y="3190"/>
                </a:cubicBezTo>
                <a:cubicBezTo>
                  <a:pt x="11556" y="3190"/>
                  <a:pt x="12343" y="3171"/>
                  <a:pt x="13099" y="3151"/>
                </a:cubicBezTo>
                <a:cubicBezTo>
                  <a:pt x="10800" y="1070"/>
                  <a:pt x="10800" y="1070"/>
                  <a:pt x="10800" y="1070"/>
                </a:cubicBezTo>
                <a:cubicBezTo>
                  <a:pt x="10800" y="1070"/>
                  <a:pt x="10800" y="1070"/>
                  <a:pt x="10800" y="1070"/>
                </a:cubicBezTo>
                <a:lnTo>
                  <a:pt x="10800" y="0"/>
                </a:lnTo>
                <a:close/>
                <a:moveTo>
                  <a:pt x="484" y="20054"/>
                </a:moveTo>
                <a:cubicBezTo>
                  <a:pt x="847" y="18211"/>
                  <a:pt x="1180" y="16368"/>
                  <a:pt x="1392" y="14506"/>
                </a:cubicBezTo>
                <a:cubicBezTo>
                  <a:pt x="1573" y="12980"/>
                  <a:pt x="1724" y="11454"/>
                  <a:pt x="1724" y="9908"/>
                </a:cubicBezTo>
                <a:cubicBezTo>
                  <a:pt x="1755" y="7887"/>
                  <a:pt x="1573" y="5450"/>
                  <a:pt x="545" y="3547"/>
                </a:cubicBezTo>
                <a:cubicBezTo>
                  <a:pt x="0" y="2556"/>
                  <a:pt x="0" y="2556"/>
                  <a:pt x="0" y="2556"/>
                </a:cubicBezTo>
                <a:cubicBezTo>
                  <a:pt x="1573" y="2715"/>
                  <a:pt x="1573" y="2715"/>
                  <a:pt x="1573" y="2715"/>
                </a:cubicBezTo>
                <a:cubicBezTo>
                  <a:pt x="3479" y="2933"/>
                  <a:pt x="5445" y="3052"/>
                  <a:pt x="7382" y="3131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10800" y="1070"/>
                  <a:pt x="10800" y="1070"/>
                  <a:pt x="10800" y="1070"/>
                </a:cubicBezTo>
                <a:cubicBezTo>
                  <a:pt x="8531" y="3151"/>
                  <a:pt x="8531" y="3151"/>
                  <a:pt x="8531" y="3151"/>
                </a:cubicBezTo>
                <a:cubicBezTo>
                  <a:pt x="9287" y="3171"/>
                  <a:pt x="10044" y="3190"/>
                  <a:pt x="10800" y="3190"/>
                </a:cubicBezTo>
                <a:cubicBezTo>
                  <a:pt x="10800" y="3805"/>
                  <a:pt x="10800" y="3805"/>
                  <a:pt x="10800" y="3805"/>
                </a:cubicBezTo>
                <a:cubicBezTo>
                  <a:pt x="7563" y="3805"/>
                  <a:pt x="4356" y="3646"/>
                  <a:pt x="1422" y="3329"/>
                </a:cubicBezTo>
                <a:cubicBezTo>
                  <a:pt x="3176" y="6559"/>
                  <a:pt x="2995" y="12068"/>
                  <a:pt x="1422" y="20134"/>
                </a:cubicBezTo>
                <a:cubicBezTo>
                  <a:pt x="4447" y="20708"/>
                  <a:pt x="7624" y="20986"/>
                  <a:pt x="10800" y="20986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7533" y="21600"/>
                  <a:pt x="4266" y="21323"/>
                  <a:pt x="1180" y="20728"/>
                </a:cubicBezTo>
                <a:cubicBezTo>
                  <a:pt x="393" y="20589"/>
                  <a:pt x="393" y="20589"/>
                  <a:pt x="393" y="20589"/>
                </a:cubicBezTo>
                <a:lnTo>
                  <a:pt x="484" y="20054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5" name="Rectangle"/>
          <p:cNvSpPr/>
          <p:nvPr/>
        </p:nvSpPr>
        <p:spPr>
          <a:xfrm>
            <a:off x="4829829" y="3124173"/>
            <a:ext cx="7909" cy="71580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6" name="Rectangle"/>
          <p:cNvSpPr/>
          <p:nvPr/>
        </p:nvSpPr>
        <p:spPr>
          <a:xfrm>
            <a:off x="4821545" y="3148790"/>
            <a:ext cx="24102" cy="39010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7" name="Square"/>
          <p:cNvSpPr/>
          <p:nvPr/>
        </p:nvSpPr>
        <p:spPr>
          <a:xfrm>
            <a:off x="4870499" y="3124173"/>
            <a:ext cx="7909" cy="10984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8" name="Shape"/>
          <p:cNvSpPr/>
          <p:nvPr/>
        </p:nvSpPr>
        <p:spPr>
          <a:xfrm>
            <a:off x="4561340" y="1658302"/>
            <a:ext cx="625852" cy="388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88" y="19304"/>
                </a:moveTo>
                <a:cubicBezTo>
                  <a:pt x="20388" y="19200"/>
                  <a:pt x="20388" y="19096"/>
                  <a:pt x="20388" y="18991"/>
                </a:cubicBezTo>
                <a:cubicBezTo>
                  <a:pt x="20388" y="5948"/>
                  <a:pt x="20388" y="5948"/>
                  <a:pt x="20388" y="5948"/>
                </a:cubicBezTo>
                <a:cubicBezTo>
                  <a:pt x="20388" y="5322"/>
                  <a:pt x="20103" y="4904"/>
                  <a:pt x="19675" y="4904"/>
                </a:cubicBezTo>
                <a:cubicBezTo>
                  <a:pt x="15398" y="4904"/>
                  <a:pt x="15398" y="4904"/>
                  <a:pt x="15398" y="4904"/>
                </a:cubicBezTo>
                <a:cubicBezTo>
                  <a:pt x="15398" y="18678"/>
                  <a:pt x="15398" y="18678"/>
                  <a:pt x="15398" y="18678"/>
                </a:cubicBezTo>
                <a:cubicBezTo>
                  <a:pt x="15398" y="18887"/>
                  <a:pt x="15398" y="19096"/>
                  <a:pt x="15327" y="19304"/>
                </a:cubicBezTo>
                <a:cubicBezTo>
                  <a:pt x="14828" y="19304"/>
                  <a:pt x="14828" y="19304"/>
                  <a:pt x="14828" y="19304"/>
                </a:cubicBezTo>
                <a:cubicBezTo>
                  <a:pt x="14899" y="19200"/>
                  <a:pt x="14899" y="19096"/>
                  <a:pt x="14899" y="18991"/>
                </a:cubicBezTo>
                <a:cubicBezTo>
                  <a:pt x="14899" y="1148"/>
                  <a:pt x="14899" y="1148"/>
                  <a:pt x="14899" y="1148"/>
                </a:cubicBezTo>
                <a:cubicBezTo>
                  <a:pt x="14899" y="522"/>
                  <a:pt x="14543" y="0"/>
                  <a:pt x="14115" y="0"/>
                </a:cubicBezTo>
                <a:cubicBezTo>
                  <a:pt x="7485" y="0"/>
                  <a:pt x="7485" y="0"/>
                  <a:pt x="7485" y="0"/>
                </a:cubicBezTo>
                <a:cubicBezTo>
                  <a:pt x="7057" y="0"/>
                  <a:pt x="6701" y="522"/>
                  <a:pt x="6701" y="1148"/>
                </a:cubicBezTo>
                <a:cubicBezTo>
                  <a:pt x="6701" y="18991"/>
                  <a:pt x="6701" y="18991"/>
                  <a:pt x="6701" y="18991"/>
                </a:cubicBezTo>
                <a:cubicBezTo>
                  <a:pt x="6701" y="19096"/>
                  <a:pt x="6701" y="19200"/>
                  <a:pt x="6772" y="19304"/>
                </a:cubicBezTo>
                <a:cubicBezTo>
                  <a:pt x="6273" y="19304"/>
                  <a:pt x="6273" y="19304"/>
                  <a:pt x="6273" y="19304"/>
                </a:cubicBezTo>
                <a:cubicBezTo>
                  <a:pt x="6202" y="19096"/>
                  <a:pt x="6202" y="18887"/>
                  <a:pt x="6202" y="18678"/>
                </a:cubicBezTo>
                <a:cubicBezTo>
                  <a:pt x="6202" y="4904"/>
                  <a:pt x="6202" y="4904"/>
                  <a:pt x="6202" y="4904"/>
                </a:cubicBezTo>
                <a:cubicBezTo>
                  <a:pt x="2067" y="4904"/>
                  <a:pt x="2067" y="4904"/>
                  <a:pt x="2067" y="4904"/>
                </a:cubicBezTo>
                <a:cubicBezTo>
                  <a:pt x="1640" y="4904"/>
                  <a:pt x="1283" y="5322"/>
                  <a:pt x="1283" y="5948"/>
                </a:cubicBezTo>
                <a:cubicBezTo>
                  <a:pt x="1283" y="18991"/>
                  <a:pt x="1283" y="18991"/>
                  <a:pt x="1283" y="18991"/>
                </a:cubicBezTo>
                <a:cubicBezTo>
                  <a:pt x="1283" y="19096"/>
                  <a:pt x="1283" y="19200"/>
                  <a:pt x="1354" y="19304"/>
                </a:cubicBezTo>
                <a:cubicBezTo>
                  <a:pt x="0" y="19304"/>
                  <a:pt x="0" y="19304"/>
                  <a:pt x="0" y="19304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19304"/>
                  <a:pt x="21600" y="19304"/>
                  <a:pt x="21600" y="19304"/>
                </a:cubicBezTo>
                <a:lnTo>
                  <a:pt x="20388" y="19304"/>
                </a:lnTo>
                <a:close/>
                <a:moveTo>
                  <a:pt x="3564" y="14817"/>
                </a:moveTo>
                <a:cubicBezTo>
                  <a:pt x="2495" y="14817"/>
                  <a:pt x="2495" y="14817"/>
                  <a:pt x="2495" y="14817"/>
                </a:cubicBezTo>
                <a:cubicBezTo>
                  <a:pt x="2495" y="13148"/>
                  <a:pt x="2495" y="13148"/>
                  <a:pt x="2495" y="13148"/>
                </a:cubicBezTo>
                <a:cubicBezTo>
                  <a:pt x="3564" y="13148"/>
                  <a:pt x="3564" y="13148"/>
                  <a:pt x="3564" y="13148"/>
                </a:cubicBezTo>
                <a:lnTo>
                  <a:pt x="3564" y="14817"/>
                </a:lnTo>
                <a:close/>
                <a:moveTo>
                  <a:pt x="3564" y="12000"/>
                </a:moveTo>
                <a:cubicBezTo>
                  <a:pt x="2495" y="12000"/>
                  <a:pt x="2495" y="12000"/>
                  <a:pt x="2495" y="12000"/>
                </a:cubicBezTo>
                <a:cubicBezTo>
                  <a:pt x="2495" y="10330"/>
                  <a:pt x="2495" y="10330"/>
                  <a:pt x="2495" y="10330"/>
                </a:cubicBezTo>
                <a:cubicBezTo>
                  <a:pt x="3564" y="10330"/>
                  <a:pt x="3564" y="10330"/>
                  <a:pt x="3564" y="10330"/>
                </a:cubicBezTo>
                <a:lnTo>
                  <a:pt x="3564" y="12000"/>
                </a:lnTo>
                <a:close/>
                <a:moveTo>
                  <a:pt x="3564" y="9287"/>
                </a:moveTo>
                <a:cubicBezTo>
                  <a:pt x="2495" y="9287"/>
                  <a:pt x="2495" y="9287"/>
                  <a:pt x="2495" y="9287"/>
                </a:cubicBezTo>
                <a:cubicBezTo>
                  <a:pt x="2495" y="7617"/>
                  <a:pt x="2495" y="7617"/>
                  <a:pt x="2495" y="7617"/>
                </a:cubicBezTo>
                <a:cubicBezTo>
                  <a:pt x="3564" y="7617"/>
                  <a:pt x="3564" y="7617"/>
                  <a:pt x="3564" y="7617"/>
                </a:cubicBezTo>
                <a:lnTo>
                  <a:pt x="3564" y="9287"/>
                </a:lnTo>
                <a:close/>
                <a:moveTo>
                  <a:pt x="5275" y="14817"/>
                </a:moveTo>
                <a:cubicBezTo>
                  <a:pt x="4206" y="14817"/>
                  <a:pt x="4206" y="14817"/>
                  <a:pt x="4206" y="14817"/>
                </a:cubicBezTo>
                <a:cubicBezTo>
                  <a:pt x="4206" y="13148"/>
                  <a:pt x="4206" y="13148"/>
                  <a:pt x="4206" y="13148"/>
                </a:cubicBezTo>
                <a:cubicBezTo>
                  <a:pt x="5275" y="13148"/>
                  <a:pt x="5275" y="13148"/>
                  <a:pt x="5275" y="13148"/>
                </a:cubicBezTo>
                <a:lnTo>
                  <a:pt x="5275" y="14817"/>
                </a:lnTo>
                <a:close/>
                <a:moveTo>
                  <a:pt x="5275" y="12000"/>
                </a:moveTo>
                <a:cubicBezTo>
                  <a:pt x="4206" y="12000"/>
                  <a:pt x="4206" y="12000"/>
                  <a:pt x="4206" y="12000"/>
                </a:cubicBezTo>
                <a:cubicBezTo>
                  <a:pt x="4206" y="10330"/>
                  <a:pt x="4206" y="10330"/>
                  <a:pt x="4206" y="10330"/>
                </a:cubicBezTo>
                <a:cubicBezTo>
                  <a:pt x="5275" y="10330"/>
                  <a:pt x="5275" y="10330"/>
                  <a:pt x="5275" y="10330"/>
                </a:cubicBezTo>
                <a:lnTo>
                  <a:pt x="5275" y="12000"/>
                </a:lnTo>
                <a:close/>
                <a:moveTo>
                  <a:pt x="5275" y="9287"/>
                </a:moveTo>
                <a:cubicBezTo>
                  <a:pt x="4206" y="9287"/>
                  <a:pt x="4206" y="9287"/>
                  <a:pt x="4206" y="9287"/>
                </a:cubicBezTo>
                <a:cubicBezTo>
                  <a:pt x="4206" y="7617"/>
                  <a:pt x="4206" y="7617"/>
                  <a:pt x="4206" y="7617"/>
                </a:cubicBezTo>
                <a:cubicBezTo>
                  <a:pt x="5275" y="7617"/>
                  <a:pt x="5275" y="7617"/>
                  <a:pt x="5275" y="7617"/>
                </a:cubicBezTo>
                <a:lnTo>
                  <a:pt x="5275" y="9287"/>
                </a:lnTo>
                <a:close/>
                <a:moveTo>
                  <a:pt x="12475" y="19200"/>
                </a:moveTo>
                <a:cubicBezTo>
                  <a:pt x="9267" y="19200"/>
                  <a:pt x="9267" y="19200"/>
                  <a:pt x="9267" y="19200"/>
                </a:cubicBezTo>
                <a:cubicBezTo>
                  <a:pt x="9267" y="13357"/>
                  <a:pt x="9267" y="13357"/>
                  <a:pt x="9267" y="13357"/>
                </a:cubicBezTo>
                <a:cubicBezTo>
                  <a:pt x="12475" y="13357"/>
                  <a:pt x="12475" y="13357"/>
                  <a:pt x="12475" y="13357"/>
                </a:cubicBezTo>
                <a:lnTo>
                  <a:pt x="12475" y="19200"/>
                </a:lnTo>
                <a:close/>
                <a:moveTo>
                  <a:pt x="10836" y="8348"/>
                </a:moveTo>
                <a:cubicBezTo>
                  <a:pt x="9339" y="8348"/>
                  <a:pt x="8127" y="6574"/>
                  <a:pt x="8127" y="4487"/>
                </a:cubicBezTo>
                <a:cubicBezTo>
                  <a:pt x="8127" y="2296"/>
                  <a:pt x="9339" y="522"/>
                  <a:pt x="10836" y="522"/>
                </a:cubicBezTo>
                <a:cubicBezTo>
                  <a:pt x="12261" y="522"/>
                  <a:pt x="13473" y="2296"/>
                  <a:pt x="13473" y="4487"/>
                </a:cubicBezTo>
                <a:cubicBezTo>
                  <a:pt x="13473" y="6574"/>
                  <a:pt x="12261" y="8348"/>
                  <a:pt x="10836" y="8348"/>
                </a:cubicBezTo>
                <a:close/>
                <a:moveTo>
                  <a:pt x="17750" y="14817"/>
                </a:moveTo>
                <a:cubicBezTo>
                  <a:pt x="16610" y="14817"/>
                  <a:pt x="16610" y="14817"/>
                  <a:pt x="16610" y="14817"/>
                </a:cubicBezTo>
                <a:cubicBezTo>
                  <a:pt x="16610" y="13148"/>
                  <a:pt x="16610" y="13148"/>
                  <a:pt x="16610" y="13148"/>
                </a:cubicBezTo>
                <a:cubicBezTo>
                  <a:pt x="17750" y="13148"/>
                  <a:pt x="17750" y="13148"/>
                  <a:pt x="17750" y="13148"/>
                </a:cubicBezTo>
                <a:lnTo>
                  <a:pt x="17750" y="14817"/>
                </a:lnTo>
                <a:close/>
                <a:moveTo>
                  <a:pt x="17750" y="12000"/>
                </a:moveTo>
                <a:cubicBezTo>
                  <a:pt x="16610" y="12000"/>
                  <a:pt x="16610" y="12000"/>
                  <a:pt x="16610" y="12000"/>
                </a:cubicBezTo>
                <a:cubicBezTo>
                  <a:pt x="16610" y="10330"/>
                  <a:pt x="16610" y="10330"/>
                  <a:pt x="16610" y="10330"/>
                </a:cubicBezTo>
                <a:cubicBezTo>
                  <a:pt x="17750" y="10330"/>
                  <a:pt x="17750" y="10330"/>
                  <a:pt x="17750" y="10330"/>
                </a:cubicBezTo>
                <a:lnTo>
                  <a:pt x="17750" y="12000"/>
                </a:lnTo>
                <a:close/>
                <a:moveTo>
                  <a:pt x="17750" y="9287"/>
                </a:moveTo>
                <a:cubicBezTo>
                  <a:pt x="16610" y="9287"/>
                  <a:pt x="16610" y="9287"/>
                  <a:pt x="16610" y="9287"/>
                </a:cubicBezTo>
                <a:cubicBezTo>
                  <a:pt x="16610" y="7617"/>
                  <a:pt x="16610" y="7617"/>
                  <a:pt x="16610" y="7617"/>
                </a:cubicBezTo>
                <a:cubicBezTo>
                  <a:pt x="17750" y="7617"/>
                  <a:pt x="17750" y="7617"/>
                  <a:pt x="17750" y="7617"/>
                </a:cubicBezTo>
                <a:lnTo>
                  <a:pt x="17750" y="9287"/>
                </a:lnTo>
                <a:close/>
                <a:moveTo>
                  <a:pt x="19390" y="14817"/>
                </a:moveTo>
                <a:cubicBezTo>
                  <a:pt x="18321" y="14817"/>
                  <a:pt x="18321" y="14817"/>
                  <a:pt x="18321" y="14817"/>
                </a:cubicBezTo>
                <a:cubicBezTo>
                  <a:pt x="18321" y="13148"/>
                  <a:pt x="18321" y="13148"/>
                  <a:pt x="18321" y="13148"/>
                </a:cubicBezTo>
                <a:cubicBezTo>
                  <a:pt x="19390" y="13148"/>
                  <a:pt x="19390" y="13148"/>
                  <a:pt x="19390" y="13148"/>
                </a:cubicBezTo>
                <a:lnTo>
                  <a:pt x="19390" y="14817"/>
                </a:lnTo>
                <a:close/>
                <a:moveTo>
                  <a:pt x="19390" y="12000"/>
                </a:moveTo>
                <a:cubicBezTo>
                  <a:pt x="18321" y="12000"/>
                  <a:pt x="18321" y="12000"/>
                  <a:pt x="18321" y="12000"/>
                </a:cubicBezTo>
                <a:cubicBezTo>
                  <a:pt x="18321" y="10330"/>
                  <a:pt x="18321" y="10330"/>
                  <a:pt x="18321" y="10330"/>
                </a:cubicBezTo>
                <a:cubicBezTo>
                  <a:pt x="19390" y="10330"/>
                  <a:pt x="19390" y="10330"/>
                  <a:pt x="19390" y="10330"/>
                </a:cubicBezTo>
                <a:lnTo>
                  <a:pt x="19390" y="12000"/>
                </a:lnTo>
                <a:close/>
                <a:moveTo>
                  <a:pt x="19390" y="9287"/>
                </a:moveTo>
                <a:cubicBezTo>
                  <a:pt x="18321" y="9287"/>
                  <a:pt x="18321" y="9287"/>
                  <a:pt x="18321" y="9287"/>
                </a:cubicBezTo>
                <a:cubicBezTo>
                  <a:pt x="18321" y="7617"/>
                  <a:pt x="18321" y="7617"/>
                  <a:pt x="18321" y="7617"/>
                </a:cubicBezTo>
                <a:cubicBezTo>
                  <a:pt x="19390" y="7617"/>
                  <a:pt x="19390" y="7617"/>
                  <a:pt x="19390" y="7617"/>
                </a:cubicBezTo>
                <a:lnTo>
                  <a:pt x="19390" y="9287"/>
                </a:lnTo>
                <a:close/>
                <a:moveTo>
                  <a:pt x="11477" y="3443"/>
                </a:moveTo>
                <a:cubicBezTo>
                  <a:pt x="12475" y="3443"/>
                  <a:pt x="12475" y="3443"/>
                  <a:pt x="12475" y="3443"/>
                </a:cubicBezTo>
                <a:cubicBezTo>
                  <a:pt x="12475" y="5426"/>
                  <a:pt x="12475" y="5426"/>
                  <a:pt x="12475" y="5426"/>
                </a:cubicBezTo>
                <a:cubicBezTo>
                  <a:pt x="11477" y="5426"/>
                  <a:pt x="11477" y="5426"/>
                  <a:pt x="11477" y="5426"/>
                </a:cubicBezTo>
                <a:cubicBezTo>
                  <a:pt x="11477" y="6887"/>
                  <a:pt x="11477" y="6887"/>
                  <a:pt x="11477" y="6887"/>
                </a:cubicBezTo>
                <a:cubicBezTo>
                  <a:pt x="10123" y="6887"/>
                  <a:pt x="10123" y="6887"/>
                  <a:pt x="10123" y="6887"/>
                </a:cubicBezTo>
                <a:cubicBezTo>
                  <a:pt x="10123" y="5426"/>
                  <a:pt x="10123" y="5426"/>
                  <a:pt x="10123" y="5426"/>
                </a:cubicBezTo>
                <a:cubicBezTo>
                  <a:pt x="9125" y="5426"/>
                  <a:pt x="9125" y="5426"/>
                  <a:pt x="9125" y="5426"/>
                </a:cubicBezTo>
                <a:cubicBezTo>
                  <a:pt x="9125" y="3443"/>
                  <a:pt x="9125" y="3443"/>
                  <a:pt x="9125" y="3443"/>
                </a:cubicBezTo>
                <a:cubicBezTo>
                  <a:pt x="10123" y="3443"/>
                  <a:pt x="10123" y="3443"/>
                  <a:pt x="10123" y="3443"/>
                </a:cubicBezTo>
                <a:cubicBezTo>
                  <a:pt x="10123" y="1983"/>
                  <a:pt x="10123" y="1983"/>
                  <a:pt x="10123" y="1983"/>
                </a:cubicBezTo>
                <a:cubicBezTo>
                  <a:pt x="11477" y="1983"/>
                  <a:pt x="11477" y="1983"/>
                  <a:pt x="11477" y="1983"/>
                </a:cubicBezTo>
                <a:lnTo>
                  <a:pt x="11477" y="3443"/>
                </a:lnTo>
                <a:close/>
                <a:moveTo>
                  <a:pt x="11477" y="3443"/>
                </a:moveTo>
                <a:cubicBezTo>
                  <a:pt x="11477" y="3443"/>
                  <a:pt x="11477" y="3443"/>
                  <a:pt x="11477" y="3443"/>
                </a:cubicBezTo>
              </a:path>
            </a:pathLst>
          </a:custGeom>
          <a:solidFill>
            <a:schemeClr val="accent3">
              <a:satOff val="-3325"/>
              <a:lumOff val="25784"/>
            </a:schemeClr>
          </a:solidFill>
          <a:ln>
            <a:solidFill>
              <a:schemeClr val="accent3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9" name="TextBox 22"/>
          <p:cNvSpPr txBox="1"/>
          <p:nvPr/>
        </p:nvSpPr>
        <p:spPr>
          <a:xfrm>
            <a:off x="381000" y="3025478"/>
            <a:ext cx="2487685" cy="80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Risk factors for MRSA infection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Line 14"/>
          <p:cNvSpPr/>
          <p:nvPr/>
        </p:nvSpPr>
        <p:spPr>
          <a:xfrm flipV="1">
            <a:off x="4862403" y="2272896"/>
            <a:ext cx="1" cy="363790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82" name="Risk Stratification (Pseudomonas)"/>
          <p:cNvSpPr txBox="1"/>
          <p:nvPr>
            <p:ph type="title"/>
          </p:nvPr>
        </p:nvSpPr>
        <p:spPr>
          <a:xfrm>
            <a:off x="1467319" y="325225"/>
            <a:ext cx="6368730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Risk Stratification (Pseudomonas)</a:t>
            </a:r>
          </a:p>
        </p:txBody>
      </p:sp>
      <p:sp>
        <p:nvSpPr>
          <p:cNvPr id="383" name="Slide Number"/>
          <p:cNvSpPr txBox="1"/>
          <p:nvPr>
            <p:ph type="sldNum" sz="quarter" idx="2"/>
          </p:nvPr>
        </p:nvSpPr>
        <p:spPr>
          <a:xfrm>
            <a:off x="8559799" y="621342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4" name="Line 14"/>
          <p:cNvSpPr/>
          <p:nvPr/>
        </p:nvSpPr>
        <p:spPr>
          <a:xfrm>
            <a:off x="2603716" y="1921675"/>
            <a:ext cx="1968384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85" name="Line 15"/>
          <p:cNvSpPr/>
          <p:nvPr/>
        </p:nvSpPr>
        <p:spPr>
          <a:xfrm>
            <a:off x="3225942" y="2890498"/>
            <a:ext cx="1346158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86" name="Line 16"/>
          <p:cNvSpPr/>
          <p:nvPr/>
        </p:nvSpPr>
        <p:spPr>
          <a:xfrm>
            <a:off x="3225944" y="3859321"/>
            <a:ext cx="1346157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87" name="Line 17"/>
          <p:cNvSpPr/>
          <p:nvPr/>
        </p:nvSpPr>
        <p:spPr>
          <a:xfrm>
            <a:off x="2603716" y="4839336"/>
            <a:ext cx="1968383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88" name="Freeform 5"/>
          <p:cNvSpPr/>
          <p:nvPr/>
        </p:nvSpPr>
        <p:spPr>
          <a:xfrm>
            <a:off x="558345" y="1476126"/>
            <a:ext cx="2626949" cy="3797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456"/>
                </a:moveTo>
                <a:cubicBezTo>
                  <a:pt x="2006" y="21187"/>
                  <a:pt x="4287" y="21600"/>
                  <a:pt x="6688" y="21600"/>
                </a:cubicBezTo>
                <a:cubicBezTo>
                  <a:pt x="14923" y="21600"/>
                  <a:pt x="21600" y="16770"/>
                  <a:pt x="21600" y="10804"/>
                </a:cubicBezTo>
                <a:cubicBezTo>
                  <a:pt x="21600" y="4830"/>
                  <a:pt x="14923" y="0"/>
                  <a:pt x="6688" y="0"/>
                </a:cubicBezTo>
                <a:cubicBezTo>
                  <a:pt x="4287" y="0"/>
                  <a:pt x="2006" y="413"/>
                  <a:pt x="0" y="1144"/>
                </a:cubicBezTo>
              </a:path>
            </a:pathLst>
          </a:custGeom>
          <a:solidFill>
            <a:srgbClr val="FFFFFF"/>
          </a:solidFill>
          <a:ln w="25400">
            <a:solidFill>
              <a:schemeClr val="accent3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9" name="Freeform 6"/>
          <p:cNvSpPr/>
          <p:nvPr/>
        </p:nvSpPr>
        <p:spPr>
          <a:xfrm>
            <a:off x="2409416" y="4725992"/>
            <a:ext cx="215594" cy="22669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90" name="Freeform 7"/>
          <p:cNvSpPr/>
          <p:nvPr/>
        </p:nvSpPr>
        <p:spPr>
          <a:xfrm>
            <a:off x="3011924" y="3747354"/>
            <a:ext cx="214020" cy="22393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91" name="Freeform 8"/>
          <p:cNvSpPr/>
          <p:nvPr/>
        </p:nvSpPr>
        <p:spPr>
          <a:xfrm>
            <a:off x="3011924" y="2778534"/>
            <a:ext cx="214020" cy="22393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92" name="Freeform 9"/>
          <p:cNvSpPr/>
          <p:nvPr/>
        </p:nvSpPr>
        <p:spPr>
          <a:xfrm>
            <a:off x="2409416" y="1808331"/>
            <a:ext cx="215594" cy="22669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93" name="Oval 11"/>
          <p:cNvSpPr/>
          <p:nvPr/>
        </p:nvSpPr>
        <p:spPr>
          <a:xfrm>
            <a:off x="4479098" y="1530853"/>
            <a:ext cx="766611" cy="78164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94" name="Oval 12"/>
          <p:cNvSpPr/>
          <p:nvPr/>
        </p:nvSpPr>
        <p:spPr>
          <a:xfrm>
            <a:off x="4479098" y="2499677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95" name="Oval 13"/>
          <p:cNvSpPr/>
          <p:nvPr/>
        </p:nvSpPr>
        <p:spPr>
          <a:xfrm>
            <a:off x="4479098" y="3468499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96" name="Oval 14"/>
          <p:cNvSpPr/>
          <p:nvPr/>
        </p:nvSpPr>
        <p:spPr>
          <a:xfrm>
            <a:off x="4479098" y="4448515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97" name="TextBox 22"/>
          <p:cNvSpPr txBox="1"/>
          <p:nvPr/>
        </p:nvSpPr>
        <p:spPr>
          <a:xfrm>
            <a:off x="5664145" y="1881801"/>
            <a:ext cx="3109453" cy="108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Hospitalization within 90 days AND received IV antibiotics</a:t>
            </a:r>
          </a:p>
        </p:txBody>
      </p:sp>
      <p:sp>
        <p:nvSpPr>
          <p:cNvPr id="398" name="TextBox 35"/>
          <p:cNvSpPr txBox="1"/>
          <p:nvPr/>
        </p:nvSpPr>
        <p:spPr>
          <a:xfrm>
            <a:off x="5664145" y="3455799"/>
            <a:ext cx="3109453" cy="80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History of Pseudomonal infection</a:t>
            </a:r>
          </a:p>
        </p:txBody>
      </p:sp>
      <p:sp>
        <p:nvSpPr>
          <p:cNvPr id="399" name="TextBox 38"/>
          <p:cNvSpPr txBox="1"/>
          <p:nvPr/>
        </p:nvSpPr>
        <p:spPr>
          <a:xfrm>
            <a:off x="5664144" y="4617360"/>
            <a:ext cx="3109453" cy="443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Structural lung disease</a:t>
            </a:r>
          </a:p>
        </p:txBody>
      </p:sp>
      <p:sp>
        <p:nvSpPr>
          <p:cNvPr id="400" name="TextBox 32"/>
          <p:cNvSpPr txBox="1"/>
          <p:nvPr/>
        </p:nvSpPr>
        <p:spPr>
          <a:xfrm>
            <a:off x="6937740" y="3026740"/>
            <a:ext cx="562266" cy="44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OR</a:t>
            </a:r>
          </a:p>
        </p:txBody>
      </p:sp>
      <p:sp>
        <p:nvSpPr>
          <p:cNvPr id="401" name="TextBox 32"/>
          <p:cNvSpPr txBox="1"/>
          <p:nvPr/>
        </p:nvSpPr>
        <p:spPr>
          <a:xfrm>
            <a:off x="6937740" y="4172237"/>
            <a:ext cx="562266" cy="44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OR</a:t>
            </a:r>
          </a:p>
        </p:txBody>
      </p:sp>
      <p:sp>
        <p:nvSpPr>
          <p:cNvPr id="402" name="Shape"/>
          <p:cNvSpPr/>
          <p:nvPr/>
        </p:nvSpPr>
        <p:spPr>
          <a:xfrm>
            <a:off x="4640632" y="4634815"/>
            <a:ext cx="443544" cy="409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33" h="21600" fill="norm" stroke="1" extrusionOk="0">
                <a:moveTo>
                  <a:pt x="20807" y="13950"/>
                </a:moveTo>
                <a:cubicBezTo>
                  <a:pt x="20807" y="9900"/>
                  <a:pt x="16528" y="3150"/>
                  <a:pt x="13879" y="3150"/>
                </a:cubicBezTo>
                <a:cubicBezTo>
                  <a:pt x="12657" y="3150"/>
                  <a:pt x="12045" y="4725"/>
                  <a:pt x="11638" y="6750"/>
                </a:cubicBezTo>
                <a:cubicBezTo>
                  <a:pt x="11434" y="6525"/>
                  <a:pt x="11434" y="6300"/>
                  <a:pt x="11230" y="6300"/>
                </a:cubicBezTo>
                <a:cubicBezTo>
                  <a:pt x="11230" y="900"/>
                  <a:pt x="11230" y="900"/>
                  <a:pt x="11230" y="900"/>
                </a:cubicBezTo>
                <a:cubicBezTo>
                  <a:pt x="11230" y="450"/>
                  <a:pt x="10823" y="0"/>
                  <a:pt x="10415" y="0"/>
                </a:cubicBezTo>
                <a:cubicBezTo>
                  <a:pt x="10007" y="0"/>
                  <a:pt x="9600" y="450"/>
                  <a:pt x="9600" y="900"/>
                </a:cubicBezTo>
                <a:cubicBezTo>
                  <a:pt x="9600" y="6300"/>
                  <a:pt x="9600" y="6300"/>
                  <a:pt x="9600" y="6300"/>
                </a:cubicBezTo>
                <a:cubicBezTo>
                  <a:pt x="9600" y="6525"/>
                  <a:pt x="9396" y="6750"/>
                  <a:pt x="9192" y="6975"/>
                </a:cubicBezTo>
                <a:cubicBezTo>
                  <a:pt x="8785" y="4950"/>
                  <a:pt x="8173" y="3375"/>
                  <a:pt x="6951" y="3375"/>
                </a:cubicBezTo>
                <a:cubicBezTo>
                  <a:pt x="4302" y="3375"/>
                  <a:pt x="23" y="9900"/>
                  <a:pt x="23" y="14175"/>
                </a:cubicBezTo>
                <a:cubicBezTo>
                  <a:pt x="23" y="18225"/>
                  <a:pt x="-385" y="21600"/>
                  <a:pt x="2264" y="21600"/>
                </a:cubicBezTo>
                <a:cubicBezTo>
                  <a:pt x="4709" y="21600"/>
                  <a:pt x="9600" y="18225"/>
                  <a:pt x="9600" y="14175"/>
                </a:cubicBezTo>
                <a:cubicBezTo>
                  <a:pt x="9600" y="12600"/>
                  <a:pt x="9600" y="10800"/>
                  <a:pt x="9396" y="9225"/>
                </a:cubicBezTo>
                <a:cubicBezTo>
                  <a:pt x="9804" y="9000"/>
                  <a:pt x="10211" y="8550"/>
                  <a:pt x="10415" y="8100"/>
                </a:cubicBezTo>
                <a:cubicBezTo>
                  <a:pt x="10823" y="8325"/>
                  <a:pt x="11026" y="8775"/>
                  <a:pt x="11434" y="9000"/>
                </a:cubicBezTo>
                <a:cubicBezTo>
                  <a:pt x="11230" y="10800"/>
                  <a:pt x="11230" y="12600"/>
                  <a:pt x="11230" y="13950"/>
                </a:cubicBezTo>
                <a:cubicBezTo>
                  <a:pt x="11230" y="18225"/>
                  <a:pt x="16121" y="21600"/>
                  <a:pt x="18770" y="21600"/>
                </a:cubicBezTo>
                <a:cubicBezTo>
                  <a:pt x="21215" y="21600"/>
                  <a:pt x="20807" y="18225"/>
                  <a:pt x="20807" y="13950"/>
                </a:cubicBezTo>
              </a:path>
            </a:pathLst>
          </a:custGeom>
          <a:solidFill>
            <a:schemeClr val="accent3">
              <a:satOff val="-3325"/>
              <a:lumOff val="25784"/>
            </a:schemeClr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3" name="Shape"/>
          <p:cNvSpPr/>
          <p:nvPr/>
        </p:nvSpPr>
        <p:spPr>
          <a:xfrm rot="21366453">
            <a:off x="4620906" y="3647413"/>
            <a:ext cx="480117" cy="415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6" h="21399" fill="norm" stroke="1" extrusionOk="0">
                <a:moveTo>
                  <a:pt x="20599" y="11631"/>
                </a:moveTo>
                <a:cubicBezTo>
                  <a:pt x="19993" y="11156"/>
                  <a:pt x="19185" y="11156"/>
                  <a:pt x="18782" y="11868"/>
                </a:cubicBezTo>
                <a:cubicBezTo>
                  <a:pt x="18782" y="12105"/>
                  <a:pt x="18580" y="12105"/>
                  <a:pt x="18580" y="12105"/>
                </a:cubicBezTo>
                <a:cubicBezTo>
                  <a:pt x="15350" y="11393"/>
                  <a:pt x="15350" y="11393"/>
                  <a:pt x="15350" y="11393"/>
                </a:cubicBezTo>
                <a:cubicBezTo>
                  <a:pt x="15350" y="11156"/>
                  <a:pt x="15350" y="10919"/>
                  <a:pt x="15350" y="10681"/>
                </a:cubicBezTo>
                <a:cubicBezTo>
                  <a:pt x="15350" y="9495"/>
                  <a:pt x="15148" y="8545"/>
                  <a:pt x="14744" y="7596"/>
                </a:cubicBezTo>
                <a:cubicBezTo>
                  <a:pt x="16763" y="5934"/>
                  <a:pt x="16763" y="5934"/>
                  <a:pt x="16763" y="5934"/>
                </a:cubicBezTo>
                <a:cubicBezTo>
                  <a:pt x="16965" y="6171"/>
                  <a:pt x="17167" y="6171"/>
                  <a:pt x="17167" y="6171"/>
                </a:cubicBezTo>
                <a:cubicBezTo>
                  <a:pt x="17570" y="6171"/>
                  <a:pt x="17974" y="5697"/>
                  <a:pt x="17974" y="5222"/>
                </a:cubicBezTo>
                <a:cubicBezTo>
                  <a:pt x="17772" y="4747"/>
                  <a:pt x="17570" y="4510"/>
                  <a:pt x="17167" y="4510"/>
                </a:cubicBezTo>
                <a:cubicBezTo>
                  <a:pt x="16763" y="4510"/>
                  <a:pt x="16359" y="4985"/>
                  <a:pt x="16359" y="5459"/>
                </a:cubicBezTo>
                <a:cubicBezTo>
                  <a:pt x="16359" y="5459"/>
                  <a:pt x="16561" y="5459"/>
                  <a:pt x="16561" y="5459"/>
                </a:cubicBezTo>
                <a:cubicBezTo>
                  <a:pt x="14341" y="7121"/>
                  <a:pt x="14341" y="7121"/>
                  <a:pt x="14341" y="7121"/>
                </a:cubicBezTo>
                <a:cubicBezTo>
                  <a:pt x="13937" y="6409"/>
                  <a:pt x="13533" y="5934"/>
                  <a:pt x="12927" y="5459"/>
                </a:cubicBezTo>
                <a:cubicBezTo>
                  <a:pt x="14341" y="2611"/>
                  <a:pt x="14341" y="2611"/>
                  <a:pt x="14341" y="2611"/>
                </a:cubicBezTo>
                <a:cubicBezTo>
                  <a:pt x="14542" y="2611"/>
                  <a:pt x="14744" y="2611"/>
                  <a:pt x="14744" y="2611"/>
                </a:cubicBezTo>
                <a:cubicBezTo>
                  <a:pt x="15148" y="2374"/>
                  <a:pt x="15350" y="1899"/>
                  <a:pt x="15148" y="1424"/>
                </a:cubicBezTo>
                <a:cubicBezTo>
                  <a:pt x="14946" y="949"/>
                  <a:pt x="14542" y="949"/>
                  <a:pt x="14139" y="1187"/>
                </a:cubicBezTo>
                <a:cubicBezTo>
                  <a:pt x="13735" y="1424"/>
                  <a:pt x="13533" y="1899"/>
                  <a:pt x="13735" y="2374"/>
                </a:cubicBezTo>
                <a:cubicBezTo>
                  <a:pt x="13937" y="2374"/>
                  <a:pt x="13937" y="2374"/>
                  <a:pt x="13937" y="2374"/>
                </a:cubicBezTo>
                <a:cubicBezTo>
                  <a:pt x="12322" y="5222"/>
                  <a:pt x="12322" y="5222"/>
                  <a:pt x="12322" y="5222"/>
                </a:cubicBezTo>
                <a:cubicBezTo>
                  <a:pt x="11918" y="4985"/>
                  <a:pt x="11313" y="4747"/>
                  <a:pt x="10707" y="4747"/>
                </a:cubicBezTo>
                <a:cubicBezTo>
                  <a:pt x="11111" y="2611"/>
                  <a:pt x="11111" y="2611"/>
                  <a:pt x="11111" y="2611"/>
                </a:cubicBezTo>
                <a:cubicBezTo>
                  <a:pt x="11111" y="2611"/>
                  <a:pt x="11313" y="2374"/>
                  <a:pt x="11313" y="2374"/>
                </a:cubicBezTo>
                <a:cubicBezTo>
                  <a:pt x="11514" y="2136"/>
                  <a:pt x="11514" y="1662"/>
                  <a:pt x="11313" y="1424"/>
                </a:cubicBezTo>
                <a:cubicBezTo>
                  <a:pt x="11111" y="1187"/>
                  <a:pt x="10707" y="1187"/>
                  <a:pt x="10505" y="1662"/>
                </a:cubicBezTo>
                <a:cubicBezTo>
                  <a:pt x="10303" y="1899"/>
                  <a:pt x="10303" y="2136"/>
                  <a:pt x="10505" y="2374"/>
                </a:cubicBezTo>
                <a:cubicBezTo>
                  <a:pt x="10707" y="2374"/>
                  <a:pt x="10707" y="2374"/>
                  <a:pt x="10707" y="2374"/>
                </a:cubicBezTo>
                <a:cubicBezTo>
                  <a:pt x="10303" y="4747"/>
                  <a:pt x="10303" y="4747"/>
                  <a:pt x="10303" y="4747"/>
                </a:cubicBezTo>
                <a:cubicBezTo>
                  <a:pt x="10303" y="4747"/>
                  <a:pt x="10303" y="4510"/>
                  <a:pt x="10303" y="4510"/>
                </a:cubicBezTo>
                <a:cubicBezTo>
                  <a:pt x="9496" y="4510"/>
                  <a:pt x="8890" y="4747"/>
                  <a:pt x="8285" y="4985"/>
                </a:cubicBezTo>
                <a:cubicBezTo>
                  <a:pt x="6871" y="1899"/>
                  <a:pt x="6871" y="1899"/>
                  <a:pt x="6871" y="1899"/>
                </a:cubicBezTo>
                <a:cubicBezTo>
                  <a:pt x="7073" y="1662"/>
                  <a:pt x="7073" y="1424"/>
                  <a:pt x="7073" y="1187"/>
                </a:cubicBezTo>
                <a:cubicBezTo>
                  <a:pt x="7073" y="475"/>
                  <a:pt x="6670" y="0"/>
                  <a:pt x="6064" y="0"/>
                </a:cubicBezTo>
                <a:cubicBezTo>
                  <a:pt x="5458" y="0"/>
                  <a:pt x="5055" y="475"/>
                  <a:pt x="5055" y="1187"/>
                </a:cubicBezTo>
                <a:cubicBezTo>
                  <a:pt x="5055" y="1899"/>
                  <a:pt x="5660" y="2374"/>
                  <a:pt x="6064" y="2374"/>
                </a:cubicBezTo>
                <a:cubicBezTo>
                  <a:pt x="6266" y="2374"/>
                  <a:pt x="6266" y="2374"/>
                  <a:pt x="6266" y="2374"/>
                </a:cubicBezTo>
                <a:cubicBezTo>
                  <a:pt x="7679" y="5459"/>
                  <a:pt x="7679" y="5459"/>
                  <a:pt x="7679" y="5459"/>
                </a:cubicBezTo>
                <a:cubicBezTo>
                  <a:pt x="7073" y="5934"/>
                  <a:pt x="6468" y="6646"/>
                  <a:pt x="5862" y="7358"/>
                </a:cubicBezTo>
                <a:cubicBezTo>
                  <a:pt x="3843" y="5459"/>
                  <a:pt x="3843" y="5459"/>
                  <a:pt x="3843" y="5459"/>
                </a:cubicBezTo>
                <a:cubicBezTo>
                  <a:pt x="3843" y="5222"/>
                  <a:pt x="3843" y="4985"/>
                  <a:pt x="3843" y="4747"/>
                </a:cubicBezTo>
                <a:cubicBezTo>
                  <a:pt x="3642" y="4510"/>
                  <a:pt x="3238" y="4273"/>
                  <a:pt x="2834" y="4510"/>
                </a:cubicBezTo>
                <a:cubicBezTo>
                  <a:pt x="2430" y="4510"/>
                  <a:pt x="2228" y="4985"/>
                  <a:pt x="2430" y="5459"/>
                </a:cubicBezTo>
                <a:cubicBezTo>
                  <a:pt x="2632" y="5934"/>
                  <a:pt x="3036" y="6171"/>
                  <a:pt x="3440" y="5934"/>
                </a:cubicBezTo>
                <a:cubicBezTo>
                  <a:pt x="3440" y="5934"/>
                  <a:pt x="3440" y="5934"/>
                  <a:pt x="3642" y="5934"/>
                </a:cubicBezTo>
                <a:cubicBezTo>
                  <a:pt x="5660" y="7833"/>
                  <a:pt x="5660" y="7833"/>
                  <a:pt x="5660" y="7833"/>
                </a:cubicBezTo>
                <a:cubicBezTo>
                  <a:pt x="5458" y="8545"/>
                  <a:pt x="5256" y="9257"/>
                  <a:pt x="5055" y="10207"/>
                </a:cubicBezTo>
                <a:cubicBezTo>
                  <a:pt x="2027" y="10207"/>
                  <a:pt x="2027" y="10207"/>
                  <a:pt x="2027" y="10207"/>
                </a:cubicBezTo>
                <a:cubicBezTo>
                  <a:pt x="1825" y="9969"/>
                  <a:pt x="1623" y="9732"/>
                  <a:pt x="1421" y="9732"/>
                </a:cubicBezTo>
                <a:cubicBezTo>
                  <a:pt x="1017" y="9257"/>
                  <a:pt x="412" y="9495"/>
                  <a:pt x="210" y="10207"/>
                </a:cubicBezTo>
                <a:cubicBezTo>
                  <a:pt x="-194" y="10681"/>
                  <a:pt x="8" y="11393"/>
                  <a:pt x="613" y="11631"/>
                </a:cubicBezTo>
                <a:cubicBezTo>
                  <a:pt x="1017" y="12105"/>
                  <a:pt x="1623" y="11868"/>
                  <a:pt x="2027" y="11156"/>
                </a:cubicBezTo>
                <a:cubicBezTo>
                  <a:pt x="2027" y="11156"/>
                  <a:pt x="2027" y="11156"/>
                  <a:pt x="2027" y="11156"/>
                </a:cubicBezTo>
                <a:cubicBezTo>
                  <a:pt x="5055" y="11156"/>
                  <a:pt x="5055" y="11156"/>
                  <a:pt x="5055" y="11156"/>
                </a:cubicBezTo>
                <a:cubicBezTo>
                  <a:pt x="5055" y="11631"/>
                  <a:pt x="5256" y="12105"/>
                  <a:pt x="5256" y="12343"/>
                </a:cubicBezTo>
                <a:cubicBezTo>
                  <a:pt x="3238" y="13292"/>
                  <a:pt x="3238" y="13292"/>
                  <a:pt x="3238" y="13292"/>
                </a:cubicBezTo>
                <a:cubicBezTo>
                  <a:pt x="3238" y="13292"/>
                  <a:pt x="3036" y="13055"/>
                  <a:pt x="2834" y="13055"/>
                </a:cubicBezTo>
                <a:cubicBezTo>
                  <a:pt x="2430" y="13055"/>
                  <a:pt x="2027" y="13292"/>
                  <a:pt x="2027" y="13767"/>
                </a:cubicBezTo>
                <a:cubicBezTo>
                  <a:pt x="2027" y="14242"/>
                  <a:pt x="2228" y="14716"/>
                  <a:pt x="2632" y="14716"/>
                </a:cubicBezTo>
                <a:cubicBezTo>
                  <a:pt x="3036" y="14954"/>
                  <a:pt x="3440" y="14479"/>
                  <a:pt x="3440" y="14004"/>
                </a:cubicBezTo>
                <a:cubicBezTo>
                  <a:pt x="3440" y="14004"/>
                  <a:pt x="3440" y="14004"/>
                  <a:pt x="3440" y="14004"/>
                </a:cubicBezTo>
                <a:cubicBezTo>
                  <a:pt x="5458" y="13055"/>
                  <a:pt x="5458" y="13055"/>
                  <a:pt x="5458" y="13055"/>
                </a:cubicBezTo>
                <a:cubicBezTo>
                  <a:pt x="5862" y="14004"/>
                  <a:pt x="6468" y="14954"/>
                  <a:pt x="7477" y="15666"/>
                </a:cubicBezTo>
                <a:cubicBezTo>
                  <a:pt x="6468" y="16853"/>
                  <a:pt x="6468" y="16853"/>
                  <a:pt x="6468" y="16853"/>
                </a:cubicBezTo>
                <a:cubicBezTo>
                  <a:pt x="6266" y="16853"/>
                  <a:pt x="6064" y="16853"/>
                  <a:pt x="5862" y="16853"/>
                </a:cubicBezTo>
                <a:cubicBezTo>
                  <a:pt x="5458" y="17090"/>
                  <a:pt x="5256" y="17565"/>
                  <a:pt x="5458" y="18040"/>
                </a:cubicBezTo>
                <a:cubicBezTo>
                  <a:pt x="5660" y="18514"/>
                  <a:pt x="6064" y="18752"/>
                  <a:pt x="6468" y="18514"/>
                </a:cubicBezTo>
                <a:cubicBezTo>
                  <a:pt x="6871" y="18277"/>
                  <a:pt x="7073" y="17802"/>
                  <a:pt x="6871" y="17327"/>
                </a:cubicBezTo>
                <a:cubicBezTo>
                  <a:pt x="6871" y="17327"/>
                  <a:pt x="6871" y="17327"/>
                  <a:pt x="6871" y="17327"/>
                </a:cubicBezTo>
                <a:cubicBezTo>
                  <a:pt x="7881" y="16141"/>
                  <a:pt x="7881" y="16141"/>
                  <a:pt x="7881" y="16141"/>
                </a:cubicBezTo>
                <a:cubicBezTo>
                  <a:pt x="8285" y="16378"/>
                  <a:pt x="8890" y="16615"/>
                  <a:pt x="9496" y="16615"/>
                </a:cubicBezTo>
                <a:cubicBezTo>
                  <a:pt x="9294" y="19701"/>
                  <a:pt x="9294" y="19701"/>
                  <a:pt x="9294" y="19701"/>
                </a:cubicBezTo>
                <a:cubicBezTo>
                  <a:pt x="9092" y="19701"/>
                  <a:pt x="8890" y="19938"/>
                  <a:pt x="8688" y="19938"/>
                </a:cubicBezTo>
                <a:cubicBezTo>
                  <a:pt x="8486" y="20413"/>
                  <a:pt x="8688" y="20888"/>
                  <a:pt x="8890" y="21125"/>
                </a:cubicBezTo>
                <a:cubicBezTo>
                  <a:pt x="9294" y="21600"/>
                  <a:pt x="9698" y="21363"/>
                  <a:pt x="9899" y="21125"/>
                </a:cubicBezTo>
                <a:cubicBezTo>
                  <a:pt x="10101" y="20651"/>
                  <a:pt x="10101" y="20176"/>
                  <a:pt x="9899" y="19938"/>
                </a:cubicBezTo>
                <a:cubicBezTo>
                  <a:pt x="9698" y="19938"/>
                  <a:pt x="9698" y="19938"/>
                  <a:pt x="9698" y="19701"/>
                </a:cubicBezTo>
                <a:cubicBezTo>
                  <a:pt x="9899" y="16615"/>
                  <a:pt x="9899" y="16615"/>
                  <a:pt x="9899" y="16615"/>
                </a:cubicBezTo>
                <a:cubicBezTo>
                  <a:pt x="10101" y="16615"/>
                  <a:pt x="10101" y="16615"/>
                  <a:pt x="10303" y="16615"/>
                </a:cubicBezTo>
                <a:cubicBezTo>
                  <a:pt x="10909" y="16615"/>
                  <a:pt x="11514" y="16615"/>
                  <a:pt x="12120" y="16378"/>
                </a:cubicBezTo>
                <a:cubicBezTo>
                  <a:pt x="12726" y="18989"/>
                  <a:pt x="12726" y="18989"/>
                  <a:pt x="12726" y="18989"/>
                </a:cubicBezTo>
                <a:cubicBezTo>
                  <a:pt x="12524" y="19226"/>
                  <a:pt x="12524" y="19226"/>
                  <a:pt x="12322" y="19464"/>
                </a:cubicBezTo>
                <a:cubicBezTo>
                  <a:pt x="12322" y="19938"/>
                  <a:pt x="12524" y="20413"/>
                  <a:pt x="12927" y="20413"/>
                </a:cubicBezTo>
                <a:cubicBezTo>
                  <a:pt x="13331" y="20651"/>
                  <a:pt x="13735" y="20413"/>
                  <a:pt x="13735" y="19938"/>
                </a:cubicBezTo>
                <a:cubicBezTo>
                  <a:pt x="13937" y="19464"/>
                  <a:pt x="13735" y="18989"/>
                  <a:pt x="13331" y="18989"/>
                </a:cubicBezTo>
                <a:cubicBezTo>
                  <a:pt x="13331" y="18752"/>
                  <a:pt x="13129" y="18752"/>
                  <a:pt x="13129" y="18752"/>
                </a:cubicBezTo>
                <a:cubicBezTo>
                  <a:pt x="12524" y="16141"/>
                  <a:pt x="12524" y="16141"/>
                  <a:pt x="12524" y="16141"/>
                </a:cubicBezTo>
                <a:cubicBezTo>
                  <a:pt x="12927" y="15903"/>
                  <a:pt x="13331" y="15429"/>
                  <a:pt x="13735" y="15191"/>
                </a:cubicBezTo>
                <a:cubicBezTo>
                  <a:pt x="14341" y="16378"/>
                  <a:pt x="14341" y="16378"/>
                  <a:pt x="14341" y="16378"/>
                </a:cubicBezTo>
                <a:cubicBezTo>
                  <a:pt x="14341" y="16615"/>
                  <a:pt x="14341" y="16615"/>
                  <a:pt x="14341" y="16853"/>
                </a:cubicBezTo>
                <a:cubicBezTo>
                  <a:pt x="14341" y="17090"/>
                  <a:pt x="14542" y="17327"/>
                  <a:pt x="14946" y="17327"/>
                </a:cubicBezTo>
                <a:cubicBezTo>
                  <a:pt x="15148" y="17327"/>
                  <a:pt x="15350" y="16853"/>
                  <a:pt x="15350" y="16615"/>
                </a:cubicBezTo>
                <a:cubicBezTo>
                  <a:pt x="15350" y="16378"/>
                  <a:pt x="14946" y="16141"/>
                  <a:pt x="14744" y="16141"/>
                </a:cubicBezTo>
                <a:cubicBezTo>
                  <a:pt x="14744" y="16141"/>
                  <a:pt x="14744" y="16141"/>
                  <a:pt x="14744" y="16141"/>
                </a:cubicBezTo>
                <a:cubicBezTo>
                  <a:pt x="13937" y="14954"/>
                  <a:pt x="13937" y="14954"/>
                  <a:pt x="13937" y="14954"/>
                </a:cubicBezTo>
                <a:cubicBezTo>
                  <a:pt x="14542" y="14242"/>
                  <a:pt x="14946" y="13530"/>
                  <a:pt x="15148" y="12580"/>
                </a:cubicBezTo>
                <a:cubicBezTo>
                  <a:pt x="18580" y="13292"/>
                  <a:pt x="18580" y="13292"/>
                  <a:pt x="18580" y="13292"/>
                </a:cubicBezTo>
                <a:cubicBezTo>
                  <a:pt x="18580" y="13530"/>
                  <a:pt x="18782" y="14004"/>
                  <a:pt x="18984" y="14242"/>
                </a:cubicBezTo>
                <a:cubicBezTo>
                  <a:pt x="19589" y="14716"/>
                  <a:pt x="20397" y="14479"/>
                  <a:pt x="20800" y="13767"/>
                </a:cubicBezTo>
                <a:cubicBezTo>
                  <a:pt x="21406" y="13055"/>
                  <a:pt x="21204" y="12105"/>
                  <a:pt x="20599" y="11631"/>
                </a:cubicBezTo>
                <a:close/>
                <a:moveTo>
                  <a:pt x="8688" y="10444"/>
                </a:moveTo>
                <a:cubicBezTo>
                  <a:pt x="8285" y="10444"/>
                  <a:pt x="7881" y="9969"/>
                  <a:pt x="7881" y="9495"/>
                </a:cubicBezTo>
                <a:cubicBezTo>
                  <a:pt x="7881" y="9020"/>
                  <a:pt x="8285" y="8545"/>
                  <a:pt x="8688" y="8545"/>
                </a:cubicBezTo>
                <a:cubicBezTo>
                  <a:pt x="9092" y="8545"/>
                  <a:pt x="9496" y="9020"/>
                  <a:pt x="9496" y="9495"/>
                </a:cubicBezTo>
                <a:cubicBezTo>
                  <a:pt x="9496" y="9969"/>
                  <a:pt x="9092" y="10444"/>
                  <a:pt x="8688" y="10444"/>
                </a:cubicBezTo>
                <a:close/>
                <a:moveTo>
                  <a:pt x="10707" y="12343"/>
                </a:moveTo>
                <a:cubicBezTo>
                  <a:pt x="10303" y="12343"/>
                  <a:pt x="10101" y="12105"/>
                  <a:pt x="10101" y="11631"/>
                </a:cubicBezTo>
                <a:cubicBezTo>
                  <a:pt x="10101" y="11393"/>
                  <a:pt x="10303" y="10919"/>
                  <a:pt x="10707" y="10919"/>
                </a:cubicBezTo>
                <a:cubicBezTo>
                  <a:pt x="10909" y="10919"/>
                  <a:pt x="11111" y="11393"/>
                  <a:pt x="11111" y="11631"/>
                </a:cubicBezTo>
                <a:cubicBezTo>
                  <a:pt x="11111" y="12105"/>
                  <a:pt x="10909" y="12343"/>
                  <a:pt x="10707" y="12343"/>
                </a:cubicBezTo>
                <a:close/>
                <a:moveTo>
                  <a:pt x="12726" y="9495"/>
                </a:moveTo>
                <a:cubicBezTo>
                  <a:pt x="12322" y="9495"/>
                  <a:pt x="11918" y="9020"/>
                  <a:pt x="11918" y="8545"/>
                </a:cubicBezTo>
                <a:cubicBezTo>
                  <a:pt x="11918" y="8070"/>
                  <a:pt x="12322" y="7596"/>
                  <a:pt x="12726" y="7596"/>
                </a:cubicBezTo>
                <a:cubicBezTo>
                  <a:pt x="13129" y="7596"/>
                  <a:pt x="13533" y="8070"/>
                  <a:pt x="13533" y="8545"/>
                </a:cubicBezTo>
                <a:cubicBezTo>
                  <a:pt x="13533" y="9020"/>
                  <a:pt x="13129" y="9495"/>
                  <a:pt x="12726" y="9495"/>
                </a:cubicBezTo>
                <a:close/>
                <a:moveTo>
                  <a:pt x="12726" y="9495"/>
                </a:moveTo>
                <a:cubicBezTo>
                  <a:pt x="12726" y="9495"/>
                  <a:pt x="12726" y="9495"/>
                  <a:pt x="12726" y="9495"/>
                </a:cubicBezTo>
              </a:path>
            </a:pathLst>
          </a:custGeom>
          <a:solidFill>
            <a:schemeClr val="accent3">
              <a:satOff val="-3325"/>
              <a:lumOff val="25784"/>
            </a:schemeClr>
          </a:solidFill>
          <a:ln w="12700">
            <a:solidFill>
              <a:schemeClr val="accent3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4" name="Rectangle"/>
          <p:cNvSpPr/>
          <p:nvPr/>
        </p:nvSpPr>
        <p:spPr>
          <a:xfrm>
            <a:off x="4721102" y="2780039"/>
            <a:ext cx="282604" cy="304368"/>
          </a:xfrm>
          <a:prstGeom prst="rect">
            <a:avLst/>
          </a:prstGeom>
          <a:solidFill>
            <a:schemeClr val="accent3">
              <a:satOff val="-3325"/>
              <a:lumOff val="25784"/>
            </a:schemeClr>
          </a:solidFill>
          <a:ln w="3175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05" name="Rectangle"/>
          <p:cNvSpPr/>
          <p:nvPr/>
        </p:nvSpPr>
        <p:spPr>
          <a:xfrm>
            <a:off x="4866734" y="3101828"/>
            <a:ext cx="15064" cy="29541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6" name="Rectangle"/>
          <p:cNvSpPr/>
          <p:nvPr/>
        </p:nvSpPr>
        <p:spPr>
          <a:xfrm>
            <a:off x="4826441" y="3101828"/>
            <a:ext cx="15063" cy="29541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7" name="Shape"/>
          <p:cNvSpPr/>
          <p:nvPr/>
        </p:nvSpPr>
        <p:spPr>
          <a:xfrm>
            <a:off x="4693510" y="2585245"/>
            <a:ext cx="337788" cy="518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0800" y="0"/>
                  <a:pt x="10800" y="0"/>
                  <a:pt x="10800" y="0"/>
                </a:cubicBezTo>
                <a:cubicBezTo>
                  <a:pt x="14218" y="3131"/>
                  <a:pt x="14218" y="3131"/>
                  <a:pt x="14218" y="3131"/>
                </a:cubicBezTo>
                <a:cubicBezTo>
                  <a:pt x="16185" y="3052"/>
                  <a:pt x="18121" y="2933"/>
                  <a:pt x="20027" y="2715"/>
                </a:cubicBezTo>
                <a:cubicBezTo>
                  <a:pt x="21600" y="2556"/>
                  <a:pt x="21600" y="2556"/>
                  <a:pt x="21600" y="2556"/>
                </a:cubicBezTo>
                <a:cubicBezTo>
                  <a:pt x="21086" y="3547"/>
                  <a:pt x="21086" y="3547"/>
                  <a:pt x="21086" y="3547"/>
                </a:cubicBezTo>
                <a:cubicBezTo>
                  <a:pt x="20027" y="5450"/>
                  <a:pt x="19876" y="7887"/>
                  <a:pt x="19876" y="9908"/>
                </a:cubicBezTo>
                <a:cubicBezTo>
                  <a:pt x="19906" y="11454"/>
                  <a:pt x="20027" y="12980"/>
                  <a:pt x="20208" y="14506"/>
                </a:cubicBezTo>
                <a:cubicBezTo>
                  <a:pt x="20450" y="16368"/>
                  <a:pt x="20753" y="18211"/>
                  <a:pt x="21116" y="20054"/>
                </a:cubicBezTo>
                <a:cubicBezTo>
                  <a:pt x="21237" y="20589"/>
                  <a:pt x="21237" y="20589"/>
                  <a:pt x="21237" y="20589"/>
                </a:cubicBezTo>
                <a:cubicBezTo>
                  <a:pt x="20450" y="20728"/>
                  <a:pt x="20450" y="20728"/>
                  <a:pt x="20450" y="20728"/>
                </a:cubicBezTo>
                <a:cubicBezTo>
                  <a:pt x="17365" y="21323"/>
                  <a:pt x="14067" y="21600"/>
                  <a:pt x="10800" y="21600"/>
                </a:cubicBezTo>
                <a:cubicBezTo>
                  <a:pt x="10800" y="20986"/>
                  <a:pt x="10800" y="20986"/>
                  <a:pt x="10800" y="20986"/>
                </a:cubicBezTo>
                <a:cubicBezTo>
                  <a:pt x="14007" y="20986"/>
                  <a:pt x="17183" y="20708"/>
                  <a:pt x="20178" y="20134"/>
                </a:cubicBezTo>
                <a:cubicBezTo>
                  <a:pt x="18605" y="12068"/>
                  <a:pt x="18454" y="6559"/>
                  <a:pt x="20178" y="3329"/>
                </a:cubicBezTo>
                <a:cubicBezTo>
                  <a:pt x="17274" y="3646"/>
                  <a:pt x="14037" y="3805"/>
                  <a:pt x="10800" y="3805"/>
                </a:cubicBezTo>
                <a:cubicBezTo>
                  <a:pt x="10800" y="3190"/>
                  <a:pt x="10800" y="3190"/>
                  <a:pt x="10800" y="3190"/>
                </a:cubicBezTo>
                <a:cubicBezTo>
                  <a:pt x="10800" y="3190"/>
                  <a:pt x="10800" y="3190"/>
                  <a:pt x="10800" y="3190"/>
                </a:cubicBezTo>
                <a:cubicBezTo>
                  <a:pt x="11556" y="3190"/>
                  <a:pt x="12343" y="3171"/>
                  <a:pt x="13099" y="3151"/>
                </a:cubicBezTo>
                <a:cubicBezTo>
                  <a:pt x="10800" y="1070"/>
                  <a:pt x="10800" y="1070"/>
                  <a:pt x="10800" y="1070"/>
                </a:cubicBezTo>
                <a:cubicBezTo>
                  <a:pt x="10800" y="1070"/>
                  <a:pt x="10800" y="1070"/>
                  <a:pt x="10800" y="1070"/>
                </a:cubicBezTo>
                <a:lnTo>
                  <a:pt x="10800" y="0"/>
                </a:lnTo>
                <a:close/>
                <a:moveTo>
                  <a:pt x="484" y="20054"/>
                </a:moveTo>
                <a:cubicBezTo>
                  <a:pt x="847" y="18211"/>
                  <a:pt x="1180" y="16368"/>
                  <a:pt x="1392" y="14506"/>
                </a:cubicBezTo>
                <a:cubicBezTo>
                  <a:pt x="1573" y="12980"/>
                  <a:pt x="1724" y="11454"/>
                  <a:pt x="1724" y="9908"/>
                </a:cubicBezTo>
                <a:cubicBezTo>
                  <a:pt x="1755" y="7887"/>
                  <a:pt x="1573" y="5450"/>
                  <a:pt x="545" y="3547"/>
                </a:cubicBezTo>
                <a:cubicBezTo>
                  <a:pt x="0" y="2556"/>
                  <a:pt x="0" y="2556"/>
                  <a:pt x="0" y="2556"/>
                </a:cubicBezTo>
                <a:cubicBezTo>
                  <a:pt x="1573" y="2715"/>
                  <a:pt x="1573" y="2715"/>
                  <a:pt x="1573" y="2715"/>
                </a:cubicBezTo>
                <a:cubicBezTo>
                  <a:pt x="3479" y="2933"/>
                  <a:pt x="5445" y="3052"/>
                  <a:pt x="7382" y="3131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10800" y="1070"/>
                  <a:pt x="10800" y="1070"/>
                  <a:pt x="10800" y="1070"/>
                </a:cubicBezTo>
                <a:cubicBezTo>
                  <a:pt x="8531" y="3151"/>
                  <a:pt x="8531" y="3151"/>
                  <a:pt x="8531" y="3151"/>
                </a:cubicBezTo>
                <a:cubicBezTo>
                  <a:pt x="9287" y="3171"/>
                  <a:pt x="10044" y="3190"/>
                  <a:pt x="10800" y="3190"/>
                </a:cubicBezTo>
                <a:cubicBezTo>
                  <a:pt x="10800" y="3805"/>
                  <a:pt x="10800" y="3805"/>
                  <a:pt x="10800" y="3805"/>
                </a:cubicBezTo>
                <a:cubicBezTo>
                  <a:pt x="7563" y="3805"/>
                  <a:pt x="4356" y="3646"/>
                  <a:pt x="1422" y="3329"/>
                </a:cubicBezTo>
                <a:cubicBezTo>
                  <a:pt x="3176" y="6559"/>
                  <a:pt x="2995" y="12068"/>
                  <a:pt x="1422" y="20134"/>
                </a:cubicBezTo>
                <a:cubicBezTo>
                  <a:pt x="4447" y="20708"/>
                  <a:pt x="7624" y="20986"/>
                  <a:pt x="10800" y="20986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7533" y="21600"/>
                  <a:pt x="4266" y="21323"/>
                  <a:pt x="1180" y="20728"/>
                </a:cubicBezTo>
                <a:cubicBezTo>
                  <a:pt x="393" y="20589"/>
                  <a:pt x="393" y="20589"/>
                  <a:pt x="393" y="20589"/>
                </a:cubicBezTo>
                <a:lnTo>
                  <a:pt x="484" y="20054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8" name="Rectangle"/>
          <p:cNvSpPr/>
          <p:nvPr/>
        </p:nvSpPr>
        <p:spPr>
          <a:xfrm>
            <a:off x="4829829" y="3124173"/>
            <a:ext cx="7909" cy="71580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9" name="Rectangle"/>
          <p:cNvSpPr/>
          <p:nvPr/>
        </p:nvSpPr>
        <p:spPr>
          <a:xfrm>
            <a:off x="4821545" y="3148790"/>
            <a:ext cx="24102" cy="39010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0" name="Square"/>
          <p:cNvSpPr/>
          <p:nvPr/>
        </p:nvSpPr>
        <p:spPr>
          <a:xfrm>
            <a:off x="4870499" y="3124173"/>
            <a:ext cx="7909" cy="10984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1" name="Shape"/>
          <p:cNvSpPr/>
          <p:nvPr/>
        </p:nvSpPr>
        <p:spPr>
          <a:xfrm>
            <a:off x="4561340" y="1658302"/>
            <a:ext cx="625852" cy="388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88" y="19304"/>
                </a:moveTo>
                <a:cubicBezTo>
                  <a:pt x="20388" y="19200"/>
                  <a:pt x="20388" y="19096"/>
                  <a:pt x="20388" y="18991"/>
                </a:cubicBezTo>
                <a:cubicBezTo>
                  <a:pt x="20388" y="5948"/>
                  <a:pt x="20388" y="5948"/>
                  <a:pt x="20388" y="5948"/>
                </a:cubicBezTo>
                <a:cubicBezTo>
                  <a:pt x="20388" y="5322"/>
                  <a:pt x="20103" y="4904"/>
                  <a:pt x="19675" y="4904"/>
                </a:cubicBezTo>
                <a:cubicBezTo>
                  <a:pt x="15398" y="4904"/>
                  <a:pt x="15398" y="4904"/>
                  <a:pt x="15398" y="4904"/>
                </a:cubicBezTo>
                <a:cubicBezTo>
                  <a:pt x="15398" y="18678"/>
                  <a:pt x="15398" y="18678"/>
                  <a:pt x="15398" y="18678"/>
                </a:cubicBezTo>
                <a:cubicBezTo>
                  <a:pt x="15398" y="18887"/>
                  <a:pt x="15398" y="19096"/>
                  <a:pt x="15327" y="19304"/>
                </a:cubicBezTo>
                <a:cubicBezTo>
                  <a:pt x="14828" y="19304"/>
                  <a:pt x="14828" y="19304"/>
                  <a:pt x="14828" y="19304"/>
                </a:cubicBezTo>
                <a:cubicBezTo>
                  <a:pt x="14899" y="19200"/>
                  <a:pt x="14899" y="19096"/>
                  <a:pt x="14899" y="18991"/>
                </a:cubicBezTo>
                <a:cubicBezTo>
                  <a:pt x="14899" y="1148"/>
                  <a:pt x="14899" y="1148"/>
                  <a:pt x="14899" y="1148"/>
                </a:cubicBezTo>
                <a:cubicBezTo>
                  <a:pt x="14899" y="522"/>
                  <a:pt x="14543" y="0"/>
                  <a:pt x="14115" y="0"/>
                </a:cubicBezTo>
                <a:cubicBezTo>
                  <a:pt x="7485" y="0"/>
                  <a:pt x="7485" y="0"/>
                  <a:pt x="7485" y="0"/>
                </a:cubicBezTo>
                <a:cubicBezTo>
                  <a:pt x="7057" y="0"/>
                  <a:pt x="6701" y="522"/>
                  <a:pt x="6701" y="1148"/>
                </a:cubicBezTo>
                <a:cubicBezTo>
                  <a:pt x="6701" y="18991"/>
                  <a:pt x="6701" y="18991"/>
                  <a:pt x="6701" y="18991"/>
                </a:cubicBezTo>
                <a:cubicBezTo>
                  <a:pt x="6701" y="19096"/>
                  <a:pt x="6701" y="19200"/>
                  <a:pt x="6772" y="19304"/>
                </a:cubicBezTo>
                <a:cubicBezTo>
                  <a:pt x="6273" y="19304"/>
                  <a:pt x="6273" y="19304"/>
                  <a:pt x="6273" y="19304"/>
                </a:cubicBezTo>
                <a:cubicBezTo>
                  <a:pt x="6202" y="19096"/>
                  <a:pt x="6202" y="18887"/>
                  <a:pt x="6202" y="18678"/>
                </a:cubicBezTo>
                <a:cubicBezTo>
                  <a:pt x="6202" y="4904"/>
                  <a:pt x="6202" y="4904"/>
                  <a:pt x="6202" y="4904"/>
                </a:cubicBezTo>
                <a:cubicBezTo>
                  <a:pt x="2067" y="4904"/>
                  <a:pt x="2067" y="4904"/>
                  <a:pt x="2067" y="4904"/>
                </a:cubicBezTo>
                <a:cubicBezTo>
                  <a:pt x="1640" y="4904"/>
                  <a:pt x="1283" y="5322"/>
                  <a:pt x="1283" y="5948"/>
                </a:cubicBezTo>
                <a:cubicBezTo>
                  <a:pt x="1283" y="18991"/>
                  <a:pt x="1283" y="18991"/>
                  <a:pt x="1283" y="18991"/>
                </a:cubicBezTo>
                <a:cubicBezTo>
                  <a:pt x="1283" y="19096"/>
                  <a:pt x="1283" y="19200"/>
                  <a:pt x="1354" y="19304"/>
                </a:cubicBezTo>
                <a:cubicBezTo>
                  <a:pt x="0" y="19304"/>
                  <a:pt x="0" y="19304"/>
                  <a:pt x="0" y="19304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19304"/>
                  <a:pt x="21600" y="19304"/>
                  <a:pt x="21600" y="19304"/>
                </a:cubicBezTo>
                <a:lnTo>
                  <a:pt x="20388" y="19304"/>
                </a:lnTo>
                <a:close/>
                <a:moveTo>
                  <a:pt x="3564" y="14817"/>
                </a:moveTo>
                <a:cubicBezTo>
                  <a:pt x="2495" y="14817"/>
                  <a:pt x="2495" y="14817"/>
                  <a:pt x="2495" y="14817"/>
                </a:cubicBezTo>
                <a:cubicBezTo>
                  <a:pt x="2495" y="13148"/>
                  <a:pt x="2495" y="13148"/>
                  <a:pt x="2495" y="13148"/>
                </a:cubicBezTo>
                <a:cubicBezTo>
                  <a:pt x="3564" y="13148"/>
                  <a:pt x="3564" y="13148"/>
                  <a:pt x="3564" y="13148"/>
                </a:cubicBezTo>
                <a:lnTo>
                  <a:pt x="3564" y="14817"/>
                </a:lnTo>
                <a:close/>
                <a:moveTo>
                  <a:pt x="3564" y="12000"/>
                </a:moveTo>
                <a:cubicBezTo>
                  <a:pt x="2495" y="12000"/>
                  <a:pt x="2495" y="12000"/>
                  <a:pt x="2495" y="12000"/>
                </a:cubicBezTo>
                <a:cubicBezTo>
                  <a:pt x="2495" y="10330"/>
                  <a:pt x="2495" y="10330"/>
                  <a:pt x="2495" y="10330"/>
                </a:cubicBezTo>
                <a:cubicBezTo>
                  <a:pt x="3564" y="10330"/>
                  <a:pt x="3564" y="10330"/>
                  <a:pt x="3564" y="10330"/>
                </a:cubicBezTo>
                <a:lnTo>
                  <a:pt x="3564" y="12000"/>
                </a:lnTo>
                <a:close/>
                <a:moveTo>
                  <a:pt x="3564" y="9287"/>
                </a:moveTo>
                <a:cubicBezTo>
                  <a:pt x="2495" y="9287"/>
                  <a:pt x="2495" y="9287"/>
                  <a:pt x="2495" y="9287"/>
                </a:cubicBezTo>
                <a:cubicBezTo>
                  <a:pt x="2495" y="7617"/>
                  <a:pt x="2495" y="7617"/>
                  <a:pt x="2495" y="7617"/>
                </a:cubicBezTo>
                <a:cubicBezTo>
                  <a:pt x="3564" y="7617"/>
                  <a:pt x="3564" y="7617"/>
                  <a:pt x="3564" y="7617"/>
                </a:cubicBezTo>
                <a:lnTo>
                  <a:pt x="3564" y="9287"/>
                </a:lnTo>
                <a:close/>
                <a:moveTo>
                  <a:pt x="5275" y="14817"/>
                </a:moveTo>
                <a:cubicBezTo>
                  <a:pt x="4206" y="14817"/>
                  <a:pt x="4206" y="14817"/>
                  <a:pt x="4206" y="14817"/>
                </a:cubicBezTo>
                <a:cubicBezTo>
                  <a:pt x="4206" y="13148"/>
                  <a:pt x="4206" y="13148"/>
                  <a:pt x="4206" y="13148"/>
                </a:cubicBezTo>
                <a:cubicBezTo>
                  <a:pt x="5275" y="13148"/>
                  <a:pt x="5275" y="13148"/>
                  <a:pt x="5275" y="13148"/>
                </a:cubicBezTo>
                <a:lnTo>
                  <a:pt x="5275" y="14817"/>
                </a:lnTo>
                <a:close/>
                <a:moveTo>
                  <a:pt x="5275" y="12000"/>
                </a:moveTo>
                <a:cubicBezTo>
                  <a:pt x="4206" y="12000"/>
                  <a:pt x="4206" y="12000"/>
                  <a:pt x="4206" y="12000"/>
                </a:cubicBezTo>
                <a:cubicBezTo>
                  <a:pt x="4206" y="10330"/>
                  <a:pt x="4206" y="10330"/>
                  <a:pt x="4206" y="10330"/>
                </a:cubicBezTo>
                <a:cubicBezTo>
                  <a:pt x="5275" y="10330"/>
                  <a:pt x="5275" y="10330"/>
                  <a:pt x="5275" y="10330"/>
                </a:cubicBezTo>
                <a:lnTo>
                  <a:pt x="5275" y="12000"/>
                </a:lnTo>
                <a:close/>
                <a:moveTo>
                  <a:pt x="5275" y="9287"/>
                </a:moveTo>
                <a:cubicBezTo>
                  <a:pt x="4206" y="9287"/>
                  <a:pt x="4206" y="9287"/>
                  <a:pt x="4206" y="9287"/>
                </a:cubicBezTo>
                <a:cubicBezTo>
                  <a:pt x="4206" y="7617"/>
                  <a:pt x="4206" y="7617"/>
                  <a:pt x="4206" y="7617"/>
                </a:cubicBezTo>
                <a:cubicBezTo>
                  <a:pt x="5275" y="7617"/>
                  <a:pt x="5275" y="7617"/>
                  <a:pt x="5275" y="7617"/>
                </a:cubicBezTo>
                <a:lnTo>
                  <a:pt x="5275" y="9287"/>
                </a:lnTo>
                <a:close/>
                <a:moveTo>
                  <a:pt x="12475" y="19200"/>
                </a:moveTo>
                <a:cubicBezTo>
                  <a:pt x="9267" y="19200"/>
                  <a:pt x="9267" y="19200"/>
                  <a:pt x="9267" y="19200"/>
                </a:cubicBezTo>
                <a:cubicBezTo>
                  <a:pt x="9267" y="13357"/>
                  <a:pt x="9267" y="13357"/>
                  <a:pt x="9267" y="13357"/>
                </a:cubicBezTo>
                <a:cubicBezTo>
                  <a:pt x="12475" y="13357"/>
                  <a:pt x="12475" y="13357"/>
                  <a:pt x="12475" y="13357"/>
                </a:cubicBezTo>
                <a:lnTo>
                  <a:pt x="12475" y="19200"/>
                </a:lnTo>
                <a:close/>
                <a:moveTo>
                  <a:pt x="10836" y="8348"/>
                </a:moveTo>
                <a:cubicBezTo>
                  <a:pt x="9339" y="8348"/>
                  <a:pt x="8127" y="6574"/>
                  <a:pt x="8127" y="4487"/>
                </a:cubicBezTo>
                <a:cubicBezTo>
                  <a:pt x="8127" y="2296"/>
                  <a:pt x="9339" y="522"/>
                  <a:pt x="10836" y="522"/>
                </a:cubicBezTo>
                <a:cubicBezTo>
                  <a:pt x="12261" y="522"/>
                  <a:pt x="13473" y="2296"/>
                  <a:pt x="13473" y="4487"/>
                </a:cubicBezTo>
                <a:cubicBezTo>
                  <a:pt x="13473" y="6574"/>
                  <a:pt x="12261" y="8348"/>
                  <a:pt x="10836" y="8348"/>
                </a:cubicBezTo>
                <a:close/>
                <a:moveTo>
                  <a:pt x="17750" y="14817"/>
                </a:moveTo>
                <a:cubicBezTo>
                  <a:pt x="16610" y="14817"/>
                  <a:pt x="16610" y="14817"/>
                  <a:pt x="16610" y="14817"/>
                </a:cubicBezTo>
                <a:cubicBezTo>
                  <a:pt x="16610" y="13148"/>
                  <a:pt x="16610" y="13148"/>
                  <a:pt x="16610" y="13148"/>
                </a:cubicBezTo>
                <a:cubicBezTo>
                  <a:pt x="17750" y="13148"/>
                  <a:pt x="17750" y="13148"/>
                  <a:pt x="17750" y="13148"/>
                </a:cubicBezTo>
                <a:lnTo>
                  <a:pt x="17750" y="14817"/>
                </a:lnTo>
                <a:close/>
                <a:moveTo>
                  <a:pt x="17750" y="12000"/>
                </a:moveTo>
                <a:cubicBezTo>
                  <a:pt x="16610" y="12000"/>
                  <a:pt x="16610" y="12000"/>
                  <a:pt x="16610" y="12000"/>
                </a:cubicBezTo>
                <a:cubicBezTo>
                  <a:pt x="16610" y="10330"/>
                  <a:pt x="16610" y="10330"/>
                  <a:pt x="16610" y="10330"/>
                </a:cubicBezTo>
                <a:cubicBezTo>
                  <a:pt x="17750" y="10330"/>
                  <a:pt x="17750" y="10330"/>
                  <a:pt x="17750" y="10330"/>
                </a:cubicBezTo>
                <a:lnTo>
                  <a:pt x="17750" y="12000"/>
                </a:lnTo>
                <a:close/>
                <a:moveTo>
                  <a:pt x="17750" y="9287"/>
                </a:moveTo>
                <a:cubicBezTo>
                  <a:pt x="16610" y="9287"/>
                  <a:pt x="16610" y="9287"/>
                  <a:pt x="16610" y="9287"/>
                </a:cubicBezTo>
                <a:cubicBezTo>
                  <a:pt x="16610" y="7617"/>
                  <a:pt x="16610" y="7617"/>
                  <a:pt x="16610" y="7617"/>
                </a:cubicBezTo>
                <a:cubicBezTo>
                  <a:pt x="17750" y="7617"/>
                  <a:pt x="17750" y="7617"/>
                  <a:pt x="17750" y="7617"/>
                </a:cubicBezTo>
                <a:lnTo>
                  <a:pt x="17750" y="9287"/>
                </a:lnTo>
                <a:close/>
                <a:moveTo>
                  <a:pt x="19390" y="14817"/>
                </a:moveTo>
                <a:cubicBezTo>
                  <a:pt x="18321" y="14817"/>
                  <a:pt x="18321" y="14817"/>
                  <a:pt x="18321" y="14817"/>
                </a:cubicBezTo>
                <a:cubicBezTo>
                  <a:pt x="18321" y="13148"/>
                  <a:pt x="18321" y="13148"/>
                  <a:pt x="18321" y="13148"/>
                </a:cubicBezTo>
                <a:cubicBezTo>
                  <a:pt x="19390" y="13148"/>
                  <a:pt x="19390" y="13148"/>
                  <a:pt x="19390" y="13148"/>
                </a:cubicBezTo>
                <a:lnTo>
                  <a:pt x="19390" y="14817"/>
                </a:lnTo>
                <a:close/>
                <a:moveTo>
                  <a:pt x="19390" y="12000"/>
                </a:moveTo>
                <a:cubicBezTo>
                  <a:pt x="18321" y="12000"/>
                  <a:pt x="18321" y="12000"/>
                  <a:pt x="18321" y="12000"/>
                </a:cubicBezTo>
                <a:cubicBezTo>
                  <a:pt x="18321" y="10330"/>
                  <a:pt x="18321" y="10330"/>
                  <a:pt x="18321" y="10330"/>
                </a:cubicBezTo>
                <a:cubicBezTo>
                  <a:pt x="19390" y="10330"/>
                  <a:pt x="19390" y="10330"/>
                  <a:pt x="19390" y="10330"/>
                </a:cubicBezTo>
                <a:lnTo>
                  <a:pt x="19390" y="12000"/>
                </a:lnTo>
                <a:close/>
                <a:moveTo>
                  <a:pt x="19390" y="9287"/>
                </a:moveTo>
                <a:cubicBezTo>
                  <a:pt x="18321" y="9287"/>
                  <a:pt x="18321" y="9287"/>
                  <a:pt x="18321" y="9287"/>
                </a:cubicBezTo>
                <a:cubicBezTo>
                  <a:pt x="18321" y="7617"/>
                  <a:pt x="18321" y="7617"/>
                  <a:pt x="18321" y="7617"/>
                </a:cubicBezTo>
                <a:cubicBezTo>
                  <a:pt x="19390" y="7617"/>
                  <a:pt x="19390" y="7617"/>
                  <a:pt x="19390" y="7617"/>
                </a:cubicBezTo>
                <a:lnTo>
                  <a:pt x="19390" y="9287"/>
                </a:lnTo>
                <a:close/>
                <a:moveTo>
                  <a:pt x="11477" y="3443"/>
                </a:moveTo>
                <a:cubicBezTo>
                  <a:pt x="12475" y="3443"/>
                  <a:pt x="12475" y="3443"/>
                  <a:pt x="12475" y="3443"/>
                </a:cubicBezTo>
                <a:cubicBezTo>
                  <a:pt x="12475" y="5426"/>
                  <a:pt x="12475" y="5426"/>
                  <a:pt x="12475" y="5426"/>
                </a:cubicBezTo>
                <a:cubicBezTo>
                  <a:pt x="11477" y="5426"/>
                  <a:pt x="11477" y="5426"/>
                  <a:pt x="11477" y="5426"/>
                </a:cubicBezTo>
                <a:cubicBezTo>
                  <a:pt x="11477" y="6887"/>
                  <a:pt x="11477" y="6887"/>
                  <a:pt x="11477" y="6887"/>
                </a:cubicBezTo>
                <a:cubicBezTo>
                  <a:pt x="10123" y="6887"/>
                  <a:pt x="10123" y="6887"/>
                  <a:pt x="10123" y="6887"/>
                </a:cubicBezTo>
                <a:cubicBezTo>
                  <a:pt x="10123" y="5426"/>
                  <a:pt x="10123" y="5426"/>
                  <a:pt x="10123" y="5426"/>
                </a:cubicBezTo>
                <a:cubicBezTo>
                  <a:pt x="9125" y="5426"/>
                  <a:pt x="9125" y="5426"/>
                  <a:pt x="9125" y="5426"/>
                </a:cubicBezTo>
                <a:cubicBezTo>
                  <a:pt x="9125" y="3443"/>
                  <a:pt x="9125" y="3443"/>
                  <a:pt x="9125" y="3443"/>
                </a:cubicBezTo>
                <a:cubicBezTo>
                  <a:pt x="10123" y="3443"/>
                  <a:pt x="10123" y="3443"/>
                  <a:pt x="10123" y="3443"/>
                </a:cubicBezTo>
                <a:cubicBezTo>
                  <a:pt x="10123" y="1983"/>
                  <a:pt x="10123" y="1983"/>
                  <a:pt x="10123" y="1983"/>
                </a:cubicBezTo>
                <a:cubicBezTo>
                  <a:pt x="11477" y="1983"/>
                  <a:pt x="11477" y="1983"/>
                  <a:pt x="11477" y="1983"/>
                </a:cubicBezTo>
                <a:lnTo>
                  <a:pt x="11477" y="3443"/>
                </a:lnTo>
                <a:close/>
                <a:moveTo>
                  <a:pt x="11477" y="3443"/>
                </a:moveTo>
                <a:cubicBezTo>
                  <a:pt x="11477" y="3443"/>
                  <a:pt x="11477" y="3443"/>
                  <a:pt x="11477" y="3443"/>
                </a:cubicBezTo>
              </a:path>
            </a:pathLst>
          </a:custGeom>
          <a:solidFill>
            <a:schemeClr val="accent3">
              <a:satOff val="-3325"/>
              <a:lumOff val="25784"/>
            </a:schemeClr>
          </a:solidFill>
          <a:ln>
            <a:solidFill>
              <a:schemeClr val="accent3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2" name="TextBox 22"/>
          <p:cNvSpPr txBox="1"/>
          <p:nvPr/>
        </p:nvSpPr>
        <p:spPr>
          <a:xfrm>
            <a:off x="381000" y="2884576"/>
            <a:ext cx="2487685" cy="108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Risk factors for Pseudomonal  Infection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2" grpId="1"/>
      <p:bldP build="whole" bldLvl="1" animBg="1" rev="0" advAuto="0" spid="411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tandard Theme">
  <a:themeElements>
    <a:clrScheme name="Standard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72E77"/>
      </a:accent1>
      <a:accent2>
        <a:srgbClr val="F6791F"/>
      </a:accent2>
      <a:accent3>
        <a:srgbClr val="3884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andard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andard Theme">
  <a:themeElements>
    <a:clrScheme name="Standard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72E77"/>
      </a:accent1>
      <a:accent2>
        <a:srgbClr val="F6791F"/>
      </a:accent2>
      <a:accent3>
        <a:srgbClr val="3884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andard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